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9" r:id="rId3"/>
    <p:sldId id="262" r:id="rId4"/>
    <p:sldId id="263" r:id="rId5"/>
    <p:sldId id="264" r:id="rId6"/>
    <p:sldId id="266" r:id="rId7"/>
    <p:sldId id="267" r:id="rId8"/>
    <p:sldId id="256" r:id="rId9"/>
    <p:sldId id="257" r:id="rId10"/>
    <p:sldId id="265" r:id="rId11"/>
    <p:sldId id="258" r:id="rId12"/>
    <p:sldId id="268" r:id="rId13"/>
  </p:sldIdLst>
  <p:sldSz cx="6858000" cy="9144000" type="screen4x3"/>
  <p:notesSz cx="6877050" cy="9656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F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141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43BF7C-22EE-40E9-8681-04FA1653397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7733E30-2B63-4076-92CF-D001F8156B52}">
      <dgm:prSet/>
      <dgm:spPr/>
      <dgm:t>
        <a:bodyPr/>
        <a:lstStyle/>
        <a:p>
          <a:pPr rtl="0"/>
          <a:r>
            <a:rPr lang="ru-RU" smtClean="0"/>
            <a:t>информационная емкость</a:t>
          </a:r>
          <a:endParaRPr lang="ru-RU"/>
        </a:p>
      </dgm:t>
    </dgm:pt>
    <dgm:pt modelId="{B6230C0A-949A-4312-83C0-E077E1E88087}" type="parTrans" cxnId="{0328A5A5-3FE5-45DC-B925-3E4160EA6379}">
      <dgm:prSet/>
      <dgm:spPr/>
      <dgm:t>
        <a:bodyPr/>
        <a:lstStyle/>
        <a:p>
          <a:endParaRPr lang="ru-RU"/>
        </a:p>
      </dgm:t>
    </dgm:pt>
    <dgm:pt modelId="{F2768843-CF30-4FF5-A985-794483275704}" type="sibTrans" cxnId="{0328A5A5-3FE5-45DC-B925-3E4160EA6379}">
      <dgm:prSet/>
      <dgm:spPr/>
      <dgm:t>
        <a:bodyPr/>
        <a:lstStyle/>
        <a:p>
          <a:endParaRPr lang="ru-RU"/>
        </a:p>
      </dgm:t>
    </dgm:pt>
    <dgm:pt modelId="{316CE877-6666-4C00-98A8-911987D6B185}" type="pres">
      <dgm:prSet presAssocID="{8643BF7C-22EE-40E9-8681-04FA1653397F}" presName="Name0" presStyleCnt="0">
        <dgm:presLayoutVars>
          <dgm:dir/>
          <dgm:resizeHandles val="exact"/>
        </dgm:presLayoutVars>
      </dgm:prSet>
      <dgm:spPr/>
    </dgm:pt>
    <dgm:pt modelId="{1C8E5EA3-0A3D-4A78-BF94-112543A67968}" type="pres">
      <dgm:prSet presAssocID="{67733E30-2B63-4076-92CF-D001F8156B52}" presName="node" presStyleLbl="node1" presStyleIdx="0" presStyleCnt="1">
        <dgm:presLayoutVars>
          <dgm:bulletEnabled val="1"/>
        </dgm:presLayoutVars>
      </dgm:prSet>
      <dgm:spPr/>
    </dgm:pt>
  </dgm:ptLst>
  <dgm:cxnLst>
    <dgm:cxn modelId="{2E40F9D9-BB7D-4649-985A-D440B5A70B9C}" type="presOf" srcId="{67733E30-2B63-4076-92CF-D001F8156B52}" destId="{1C8E5EA3-0A3D-4A78-BF94-112543A67968}" srcOrd="0" destOrd="0" presId="urn:microsoft.com/office/officeart/2005/8/layout/process1"/>
    <dgm:cxn modelId="{68934992-9B2B-4EA9-91B1-5F9EE0CF8B45}" type="presOf" srcId="{8643BF7C-22EE-40E9-8681-04FA1653397F}" destId="{316CE877-6666-4C00-98A8-911987D6B185}" srcOrd="0" destOrd="0" presId="urn:microsoft.com/office/officeart/2005/8/layout/process1"/>
    <dgm:cxn modelId="{0328A5A5-3FE5-45DC-B925-3E4160EA6379}" srcId="{8643BF7C-22EE-40E9-8681-04FA1653397F}" destId="{67733E30-2B63-4076-92CF-D001F8156B52}" srcOrd="0" destOrd="0" parTransId="{B6230C0A-949A-4312-83C0-E077E1E88087}" sibTransId="{F2768843-CF30-4FF5-A985-794483275704}"/>
    <dgm:cxn modelId="{FF4108BA-8850-4288-8E2D-0BB216F27C8C}" type="presParOf" srcId="{316CE877-6666-4C00-98A8-911987D6B185}" destId="{1C8E5EA3-0A3D-4A78-BF94-112543A67968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C9425C-9B68-486D-AE83-A1B30422E21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1654C1D-1B53-4463-8169-89CDE52FABF2}">
      <dgm:prSet/>
      <dgm:spPr/>
      <dgm:t>
        <a:bodyPr/>
        <a:lstStyle/>
        <a:p>
          <a:pPr rtl="0"/>
          <a:r>
            <a:rPr lang="ru-RU" smtClean="0"/>
            <a:t>компактность</a:t>
          </a:r>
          <a:endParaRPr lang="ru-RU"/>
        </a:p>
      </dgm:t>
    </dgm:pt>
    <dgm:pt modelId="{6DFC47F4-676F-4415-87BC-D96821B10D48}" type="parTrans" cxnId="{8375AF01-BC09-4BEB-A7BC-86B34D24495E}">
      <dgm:prSet/>
      <dgm:spPr/>
      <dgm:t>
        <a:bodyPr/>
        <a:lstStyle/>
        <a:p>
          <a:endParaRPr lang="ru-RU"/>
        </a:p>
      </dgm:t>
    </dgm:pt>
    <dgm:pt modelId="{3CEE3A8C-7C45-455F-8AFA-005581CC0A45}" type="sibTrans" cxnId="{8375AF01-BC09-4BEB-A7BC-86B34D24495E}">
      <dgm:prSet/>
      <dgm:spPr/>
      <dgm:t>
        <a:bodyPr/>
        <a:lstStyle/>
        <a:p>
          <a:endParaRPr lang="ru-RU"/>
        </a:p>
      </dgm:t>
    </dgm:pt>
    <dgm:pt modelId="{A8F79637-4F57-4122-BF9B-349359D55D8B}" type="pres">
      <dgm:prSet presAssocID="{F5C9425C-9B68-486D-AE83-A1B30422E21F}" presName="Name0" presStyleCnt="0">
        <dgm:presLayoutVars>
          <dgm:dir/>
          <dgm:resizeHandles val="exact"/>
        </dgm:presLayoutVars>
      </dgm:prSet>
      <dgm:spPr/>
    </dgm:pt>
    <dgm:pt modelId="{C8CBF589-3BEA-4FF1-BDE8-46BFE80EF941}" type="pres">
      <dgm:prSet presAssocID="{61654C1D-1B53-4463-8169-89CDE52FABF2}" presName="node" presStyleLbl="node1" presStyleIdx="0" presStyleCnt="1">
        <dgm:presLayoutVars>
          <dgm:bulletEnabled val="1"/>
        </dgm:presLayoutVars>
      </dgm:prSet>
      <dgm:spPr/>
    </dgm:pt>
  </dgm:ptLst>
  <dgm:cxnLst>
    <dgm:cxn modelId="{8375AF01-BC09-4BEB-A7BC-86B34D24495E}" srcId="{F5C9425C-9B68-486D-AE83-A1B30422E21F}" destId="{61654C1D-1B53-4463-8169-89CDE52FABF2}" srcOrd="0" destOrd="0" parTransId="{6DFC47F4-676F-4415-87BC-D96821B10D48}" sibTransId="{3CEE3A8C-7C45-455F-8AFA-005581CC0A45}"/>
    <dgm:cxn modelId="{743966C5-6229-4E7E-8D12-7D7EEEDD2634}" type="presOf" srcId="{F5C9425C-9B68-486D-AE83-A1B30422E21F}" destId="{A8F79637-4F57-4122-BF9B-349359D55D8B}" srcOrd="0" destOrd="0" presId="urn:microsoft.com/office/officeart/2005/8/layout/process1"/>
    <dgm:cxn modelId="{56C51652-C1E7-4B2D-8A7E-16CD56715F42}" type="presOf" srcId="{61654C1D-1B53-4463-8169-89CDE52FABF2}" destId="{C8CBF589-3BEA-4FF1-BDE8-46BFE80EF941}" srcOrd="0" destOrd="0" presId="urn:microsoft.com/office/officeart/2005/8/layout/process1"/>
    <dgm:cxn modelId="{200C4668-D183-4096-B0C6-86E90C9080D6}" type="presParOf" srcId="{A8F79637-4F57-4122-BF9B-349359D55D8B}" destId="{C8CBF589-3BEA-4FF1-BDE8-46BFE80EF941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EB36CE-D3AA-4246-98F7-5CC12C0A93A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6A89613-EF24-4B94-9663-B16A44B1B6A2}">
      <dgm:prSet/>
      <dgm:spPr/>
      <dgm:t>
        <a:bodyPr/>
        <a:lstStyle/>
        <a:p>
          <a:pPr rtl="0"/>
          <a:r>
            <a:rPr lang="ru-RU" smtClean="0"/>
            <a:t>доступность</a:t>
          </a:r>
          <a:endParaRPr lang="ru-RU"/>
        </a:p>
      </dgm:t>
    </dgm:pt>
    <dgm:pt modelId="{CCDBA14E-713C-4E13-99C2-EA7424E8B66E}" type="parTrans" cxnId="{EC20E78E-C44D-4F78-A7E4-A8384755F31E}">
      <dgm:prSet/>
      <dgm:spPr/>
      <dgm:t>
        <a:bodyPr/>
        <a:lstStyle/>
        <a:p>
          <a:endParaRPr lang="ru-RU"/>
        </a:p>
      </dgm:t>
    </dgm:pt>
    <dgm:pt modelId="{4D2FDD70-94C6-4766-A717-38904297E4A1}" type="sibTrans" cxnId="{EC20E78E-C44D-4F78-A7E4-A8384755F31E}">
      <dgm:prSet/>
      <dgm:spPr/>
      <dgm:t>
        <a:bodyPr/>
        <a:lstStyle/>
        <a:p>
          <a:endParaRPr lang="ru-RU"/>
        </a:p>
      </dgm:t>
    </dgm:pt>
    <dgm:pt modelId="{27571BDB-1F17-44D0-BA3D-4716B4B40683}" type="pres">
      <dgm:prSet presAssocID="{D6EB36CE-D3AA-4246-98F7-5CC12C0A93A2}" presName="Name0" presStyleCnt="0">
        <dgm:presLayoutVars>
          <dgm:dir/>
          <dgm:resizeHandles val="exact"/>
        </dgm:presLayoutVars>
      </dgm:prSet>
      <dgm:spPr/>
    </dgm:pt>
    <dgm:pt modelId="{BAB40496-3D15-4093-A4C6-C15A247D443B}" type="pres">
      <dgm:prSet presAssocID="{86A89613-EF24-4B94-9663-B16A44B1B6A2}" presName="node" presStyleLbl="node1" presStyleIdx="0" presStyleCnt="1">
        <dgm:presLayoutVars>
          <dgm:bulletEnabled val="1"/>
        </dgm:presLayoutVars>
      </dgm:prSet>
      <dgm:spPr/>
    </dgm:pt>
  </dgm:ptLst>
  <dgm:cxnLst>
    <dgm:cxn modelId="{EC20E78E-C44D-4F78-A7E4-A8384755F31E}" srcId="{D6EB36CE-D3AA-4246-98F7-5CC12C0A93A2}" destId="{86A89613-EF24-4B94-9663-B16A44B1B6A2}" srcOrd="0" destOrd="0" parTransId="{CCDBA14E-713C-4E13-99C2-EA7424E8B66E}" sibTransId="{4D2FDD70-94C6-4766-A717-38904297E4A1}"/>
    <dgm:cxn modelId="{1107EC64-7177-41CD-8FAA-CB7E702BEC83}" type="presOf" srcId="{86A89613-EF24-4B94-9663-B16A44B1B6A2}" destId="{BAB40496-3D15-4093-A4C6-C15A247D443B}" srcOrd="0" destOrd="0" presId="urn:microsoft.com/office/officeart/2005/8/layout/process1"/>
    <dgm:cxn modelId="{A48AFEBB-355D-409C-A36F-5B79E430BC50}" type="presOf" srcId="{D6EB36CE-D3AA-4246-98F7-5CC12C0A93A2}" destId="{27571BDB-1F17-44D0-BA3D-4716B4B40683}" srcOrd="0" destOrd="0" presId="urn:microsoft.com/office/officeart/2005/8/layout/process1"/>
    <dgm:cxn modelId="{F9E08E76-2CD7-44D9-8E18-F49A2E52DD33}" type="presParOf" srcId="{27571BDB-1F17-44D0-BA3D-4716B4B40683}" destId="{BAB40496-3D15-4093-A4C6-C15A247D443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0DA2A7-C7BB-4C35-9E63-C5FF4E7F323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395A90D-CF76-46A1-8ACC-515AABF3A34A}">
      <dgm:prSet/>
      <dgm:spPr/>
      <dgm:t>
        <a:bodyPr/>
        <a:lstStyle/>
        <a:p>
          <a:pPr rtl="0"/>
          <a:r>
            <a:rPr lang="ru-RU" smtClean="0"/>
            <a:t>мобильность</a:t>
          </a:r>
          <a:endParaRPr lang="ru-RU"/>
        </a:p>
      </dgm:t>
    </dgm:pt>
    <dgm:pt modelId="{7449597A-5F49-448A-990F-232DE6285DEA}" type="parTrans" cxnId="{0509EAEB-E37E-4201-9D84-DB01E9F0B511}">
      <dgm:prSet/>
      <dgm:spPr/>
      <dgm:t>
        <a:bodyPr/>
        <a:lstStyle/>
        <a:p>
          <a:endParaRPr lang="ru-RU"/>
        </a:p>
      </dgm:t>
    </dgm:pt>
    <dgm:pt modelId="{0BD77BDB-048E-4F33-880F-7F09BF7A9CFC}" type="sibTrans" cxnId="{0509EAEB-E37E-4201-9D84-DB01E9F0B511}">
      <dgm:prSet/>
      <dgm:spPr/>
      <dgm:t>
        <a:bodyPr/>
        <a:lstStyle/>
        <a:p>
          <a:endParaRPr lang="ru-RU"/>
        </a:p>
      </dgm:t>
    </dgm:pt>
    <dgm:pt modelId="{48226BAB-D56B-4BBD-B450-8B840419FEAC}" type="pres">
      <dgm:prSet presAssocID="{F00DA2A7-C7BB-4C35-9E63-C5FF4E7F3239}" presName="Name0" presStyleCnt="0">
        <dgm:presLayoutVars>
          <dgm:dir/>
          <dgm:resizeHandles val="exact"/>
        </dgm:presLayoutVars>
      </dgm:prSet>
      <dgm:spPr/>
    </dgm:pt>
    <dgm:pt modelId="{EA6AFDBB-540B-4369-A0AF-6E022EC7BB7B}" type="pres">
      <dgm:prSet presAssocID="{5395A90D-CF76-46A1-8ACC-515AABF3A34A}" presName="node" presStyleLbl="node1" presStyleIdx="0" presStyleCnt="1">
        <dgm:presLayoutVars>
          <dgm:bulletEnabled val="1"/>
        </dgm:presLayoutVars>
      </dgm:prSet>
      <dgm:spPr/>
    </dgm:pt>
  </dgm:ptLst>
  <dgm:cxnLst>
    <dgm:cxn modelId="{0509EAEB-E37E-4201-9D84-DB01E9F0B511}" srcId="{F00DA2A7-C7BB-4C35-9E63-C5FF4E7F3239}" destId="{5395A90D-CF76-46A1-8ACC-515AABF3A34A}" srcOrd="0" destOrd="0" parTransId="{7449597A-5F49-448A-990F-232DE6285DEA}" sibTransId="{0BD77BDB-048E-4F33-880F-7F09BF7A9CFC}"/>
    <dgm:cxn modelId="{FF492E93-BF1C-46C8-BBF4-117D78E3282A}" type="presOf" srcId="{5395A90D-CF76-46A1-8ACC-515AABF3A34A}" destId="{EA6AFDBB-540B-4369-A0AF-6E022EC7BB7B}" srcOrd="0" destOrd="0" presId="urn:microsoft.com/office/officeart/2005/8/layout/process1"/>
    <dgm:cxn modelId="{5B8D09CD-AA58-4CBD-8BF7-C408B3A3B12F}" type="presOf" srcId="{F00DA2A7-C7BB-4C35-9E63-C5FF4E7F3239}" destId="{48226BAB-D56B-4BBD-B450-8B840419FEAC}" srcOrd="0" destOrd="0" presId="urn:microsoft.com/office/officeart/2005/8/layout/process1"/>
    <dgm:cxn modelId="{E12FAE3D-1C70-4E33-B0CF-36843B85F876}" type="presParOf" srcId="{48226BAB-D56B-4BBD-B450-8B840419FEAC}" destId="{EA6AFDBB-540B-4369-A0AF-6E022EC7BB7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2A62AD-6182-4C0D-81DA-BEFBC095819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DB8570C-8994-4B63-81E7-EBB8346D184A}">
      <dgm:prSet/>
      <dgm:spPr/>
      <dgm:t>
        <a:bodyPr/>
        <a:lstStyle/>
        <a:p>
          <a:pPr rtl="0"/>
          <a:r>
            <a:rPr lang="ru-RU" smtClean="0"/>
            <a:t>наглядность</a:t>
          </a:r>
          <a:endParaRPr lang="ru-RU"/>
        </a:p>
      </dgm:t>
    </dgm:pt>
    <dgm:pt modelId="{1D8882DC-ABC4-4371-9914-35C2ADF3A3E2}" type="parTrans" cxnId="{DA73164A-4DBA-429F-8FE6-818DDD280BCB}">
      <dgm:prSet/>
      <dgm:spPr/>
      <dgm:t>
        <a:bodyPr/>
        <a:lstStyle/>
        <a:p>
          <a:endParaRPr lang="ru-RU"/>
        </a:p>
      </dgm:t>
    </dgm:pt>
    <dgm:pt modelId="{2000D2FA-F79D-4B63-980E-22E9D4BC5EC7}" type="sibTrans" cxnId="{DA73164A-4DBA-429F-8FE6-818DDD280BCB}">
      <dgm:prSet/>
      <dgm:spPr/>
      <dgm:t>
        <a:bodyPr/>
        <a:lstStyle/>
        <a:p>
          <a:endParaRPr lang="ru-RU"/>
        </a:p>
      </dgm:t>
    </dgm:pt>
    <dgm:pt modelId="{BA6D4EBA-5D0E-425F-B8DE-0384A0248B7F}" type="pres">
      <dgm:prSet presAssocID="{8D2A62AD-6182-4C0D-81DA-BEFBC0958193}" presName="Name0" presStyleCnt="0">
        <dgm:presLayoutVars>
          <dgm:dir/>
          <dgm:resizeHandles val="exact"/>
        </dgm:presLayoutVars>
      </dgm:prSet>
      <dgm:spPr/>
    </dgm:pt>
    <dgm:pt modelId="{B1E841CA-054B-4C8B-8B96-C6B0225EFEA9}" type="pres">
      <dgm:prSet presAssocID="{4DB8570C-8994-4B63-81E7-EBB8346D184A}" presName="node" presStyleLbl="node1" presStyleIdx="0" presStyleCnt="1" custLinFactNeighborX="8095" custLinFactNeighborY="18629">
        <dgm:presLayoutVars>
          <dgm:bulletEnabled val="1"/>
        </dgm:presLayoutVars>
      </dgm:prSet>
      <dgm:spPr/>
    </dgm:pt>
  </dgm:ptLst>
  <dgm:cxnLst>
    <dgm:cxn modelId="{DA73164A-4DBA-429F-8FE6-818DDD280BCB}" srcId="{8D2A62AD-6182-4C0D-81DA-BEFBC0958193}" destId="{4DB8570C-8994-4B63-81E7-EBB8346D184A}" srcOrd="0" destOrd="0" parTransId="{1D8882DC-ABC4-4371-9914-35C2ADF3A3E2}" sibTransId="{2000D2FA-F79D-4B63-980E-22E9D4BC5EC7}"/>
    <dgm:cxn modelId="{46188659-3AE2-42F6-A7BB-5696861F418D}" type="presOf" srcId="{4DB8570C-8994-4B63-81E7-EBB8346D184A}" destId="{B1E841CA-054B-4C8B-8B96-C6B0225EFEA9}" srcOrd="0" destOrd="0" presId="urn:microsoft.com/office/officeart/2005/8/layout/process1"/>
    <dgm:cxn modelId="{A7E05691-EBD0-4B60-BEF2-443836117E32}" type="presOf" srcId="{8D2A62AD-6182-4C0D-81DA-BEFBC0958193}" destId="{BA6D4EBA-5D0E-425F-B8DE-0384A0248B7F}" srcOrd="0" destOrd="0" presId="urn:microsoft.com/office/officeart/2005/8/layout/process1"/>
    <dgm:cxn modelId="{137B67C6-83C5-420A-A4A0-A84C2A575B35}" type="presParOf" srcId="{BA6D4EBA-5D0E-425F-B8DE-0384A0248B7F}" destId="{B1E841CA-054B-4C8B-8B96-C6B0225EFEA9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692E3D-F420-4C3F-8EBC-1AAE2E16051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C3B0310-F2F7-4FB9-9DAC-2D0D7724BAA7}">
      <dgm:prSet/>
      <dgm:spPr/>
      <dgm:t>
        <a:bodyPr/>
        <a:lstStyle/>
        <a:p>
          <a:pPr rtl="0"/>
          <a:r>
            <a:rPr lang="ru-RU" smtClean="0"/>
            <a:t>эмоциональная привлекательность</a:t>
          </a:r>
          <a:endParaRPr lang="ru-RU"/>
        </a:p>
      </dgm:t>
    </dgm:pt>
    <dgm:pt modelId="{9B2619C1-D4EA-4E5E-8EE4-04BC759C5FEE}" type="parTrans" cxnId="{45BD7BBB-B5AC-4893-A7ED-FB6A80A267E6}">
      <dgm:prSet/>
      <dgm:spPr/>
      <dgm:t>
        <a:bodyPr/>
        <a:lstStyle/>
        <a:p>
          <a:endParaRPr lang="ru-RU"/>
        </a:p>
      </dgm:t>
    </dgm:pt>
    <dgm:pt modelId="{97FC3A65-BDEF-4C23-9062-BCA07415B364}" type="sibTrans" cxnId="{45BD7BBB-B5AC-4893-A7ED-FB6A80A267E6}">
      <dgm:prSet/>
      <dgm:spPr/>
      <dgm:t>
        <a:bodyPr/>
        <a:lstStyle/>
        <a:p>
          <a:endParaRPr lang="ru-RU"/>
        </a:p>
      </dgm:t>
    </dgm:pt>
    <dgm:pt modelId="{C9D917F9-04AA-4A77-8030-7504D012F789}" type="pres">
      <dgm:prSet presAssocID="{60692E3D-F420-4C3F-8EBC-1AAE2E160517}" presName="Name0" presStyleCnt="0">
        <dgm:presLayoutVars>
          <dgm:dir/>
          <dgm:resizeHandles val="exact"/>
        </dgm:presLayoutVars>
      </dgm:prSet>
      <dgm:spPr/>
    </dgm:pt>
    <dgm:pt modelId="{59DBD56B-00D4-46D4-9FD0-411964395DFC}" type="pres">
      <dgm:prSet presAssocID="{EC3B0310-F2F7-4FB9-9DAC-2D0D7724BAA7}" presName="node" presStyleLbl="node1" presStyleIdx="0" presStyleCnt="1">
        <dgm:presLayoutVars>
          <dgm:bulletEnabled val="1"/>
        </dgm:presLayoutVars>
      </dgm:prSet>
      <dgm:spPr/>
    </dgm:pt>
  </dgm:ptLst>
  <dgm:cxnLst>
    <dgm:cxn modelId="{5D04D3B6-37F9-4309-AA97-87EB5BDCD4B8}" type="presOf" srcId="{60692E3D-F420-4C3F-8EBC-1AAE2E160517}" destId="{C9D917F9-04AA-4A77-8030-7504D012F789}" srcOrd="0" destOrd="0" presId="urn:microsoft.com/office/officeart/2005/8/layout/process1"/>
    <dgm:cxn modelId="{C034234C-1B7B-4CA2-B48B-78E2BCE99407}" type="presOf" srcId="{EC3B0310-F2F7-4FB9-9DAC-2D0D7724BAA7}" destId="{59DBD56B-00D4-46D4-9FD0-411964395DFC}" srcOrd="0" destOrd="0" presId="urn:microsoft.com/office/officeart/2005/8/layout/process1"/>
    <dgm:cxn modelId="{45BD7BBB-B5AC-4893-A7ED-FB6A80A267E6}" srcId="{60692E3D-F420-4C3F-8EBC-1AAE2E160517}" destId="{EC3B0310-F2F7-4FB9-9DAC-2D0D7724BAA7}" srcOrd="0" destOrd="0" parTransId="{9B2619C1-D4EA-4E5E-8EE4-04BC759C5FEE}" sibTransId="{97FC3A65-BDEF-4C23-9062-BCA07415B364}"/>
    <dgm:cxn modelId="{D3E35705-4DE6-44F4-BC38-0A728625674D}" type="presParOf" srcId="{C9D917F9-04AA-4A77-8030-7504D012F789}" destId="{59DBD56B-00D4-46D4-9FD0-411964395DFC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708A1EA-B3D6-4505-ADA8-D3D2F388131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9C5B618-867B-4102-B8D6-F9A94A3CCB75}">
      <dgm:prSet/>
      <dgm:spPr/>
      <dgm:t>
        <a:bodyPr/>
        <a:lstStyle/>
        <a:p>
          <a:pPr rtl="0"/>
          <a:r>
            <a:rPr lang="ru-RU" smtClean="0"/>
            <a:t>многофункциональность</a:t>
          </a:r>
          <a:endParaRPr lang="ru-RU"/>
        </a:p>
      </dgm:t>
    </dgm:pt>
    <dgm:pt modelId="{DD62799A-D615-4487-B415-E93B43AD3138}" type="parTrans" cxnId="{DC6BBF95-16A6-4289-8DC5-90A4EAC8C7D2}">
      <dgm:prSet/>
      <dgm:spPr/>
      <dgm:t>
        <a:bodyPr/>
        <a:lstStyle/>
        <a:p>
          <a:endParaRPr lang="ru-RU"/>
        </a:p>
      </dgm:t>
    </dgm:pt>
    <dgm:pt modelId="{4EBF7C8B-5B1B-4F55-B9FB-EAAACE09DA19}" type="sibTrans" cxnId="{DC6BBF95-16A6-4289-8DC5-90A4EAC8C7D2}">
      <dgm:prSet/>
      <dgm:spPr/>
      <dgm:t>
        <a:bodyPr/>
        <a:lstStyle/>
        <a:p>
          <a:endParaRPr lang="ru-RU"/>
        </a:p>
      </dgm:t>
    </dgm:pt>
    <dgm:pt modelId="{CC66A3FA-3CA8-43C7-9D1E-C93896E2F6A8}" type="pres">
      <dgm:prSet presAssocID="{B708A1EA-B3D6-4505-ADA8-D3D2F388131C}" presName="Name0" presStyleCnt="0">
        <dgm:presLayoutVars>
          <dgm:dir/>
          <dgm:resizeHandles val="exact"/>
        </dgm:presLayoutVars>
      </dgm:prSet>
      <dgm:spPr/>
    </dgm:pt>
    <dgm:pt modelId="{0D642D20-46E3-49F7-8BBD-2C8462C2322E}" type="pres">
      <dgm:prSet presAssocID="{D9C5B618-867B-4102-B8D6-F9A94A3CCB75}" presName="node" presStyleLbl="node1" presStyleIdx="0" presStyleCnt="1">
        <dgm:presLayoutVars>
          <dgm:bulletEnabled val="1"/>
        </dgm:presLayoutVars>
      </dgm:prSet>
      <dgm:spPr/>
    </dgm:pt>
  </dgm:ptLst>
  <dgm:cxnLst>
    <dgm:cxn modelId="{C055D7EA-7AFB-4FD4-98BE-0E2AA9587F53}" type="presOf" srcId="{D9C5B618-867B-4102-B8D6-F9A94A3CCB75}" destId="{0D642D20-46E3-49F7-8BBD-2C8462C2322E}" srcOrd="0" destOrd="0" presId="urn:microsoft.com/office/officeart/2005/8/layout/process1"/>
    <dgm:cxn modelId="{DC6BBF95-16A6-4289-8DC5-90A4EAC8C7D2}" srcId="{B708A1EA-B3D6-4505-ADA8-D3D2F388131C}" destId="{D9C5B618-867B-4102-B8D6-F9A94A3CCB75}" srcOrd="0" destOrd="0" parTransId="{DD62799A-D615-4487-B415-E93B43AD3138}" sibTransId="{4EBF7C8B-5B1B-4F55-B9FB-EAAACE09DA19}"/>
    <dgm:cxn modelId="{A72EA899-59B7-4DA2-B700-0C3B2A008DDD}" type="presOf" srcId="{B708A1EA-B3D6-4505-ADA8-D3D2F388131C}" destId="{CC66A3FA-3CA8-43C7-9D1E-C93896E2F6A8}" srcOrd="0" destOrd="0" presId="urn:microsoft.com/office/officeart/2005/8/layout/process1"/>
    <dgm:cxn modelId="{84F88E40-3B34-4811-BC47-E174EF7E12D2}" type="presParOf" srcId="{CC66A3FA-3CA8-43C7-9D1E-C93896E2F6A8}" destId="{0D642D20-46E3-49F7-8BBD-2C8462C2322E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E5EA3-0A3D-4A78-BF94-112543A67968}">
      <dsp:nvSpPr>
        <dsp:cNvPr id="0" name=""/>
        <dsp:cNvSpPr/>
      </dsp:nvSpPr>
      <dsp:spPr>
        <a:xfrm>
          <a:off x="992" y="0"/>
          <a:ext cx="2030263" cy="1180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информационная емкость</a:t>
          </a:r>
          <a:endParaRPr lang="ru-RU" sz="1800" kern="1200"/>
        </a:p>
      </dsp:txBody>
      <dsp:txXfrm>
        <a:off x="35570" y="34578"/>
        <a:ext cx="1961107" cy="11114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BF589-3BEA-4FF1-BDE8-46BFE80EF941}">
      <dsp:nvSpPr>
        <dsp:cNvPr id="0" name=""/>
        <dsp:cNvSpPr/>
      </dsp:nvSpPr>
      <dsp:spPr>
        <a:xfrm>
          <a:off x="1083" y="0"/>
          <a:ext cx="2216693" cy="1296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компактность</a:t>
          </a:r>
          <a:endParaRPr lang="ru-RU" sz="2600" kern="1200"/>
        </a:p>
      </dsp:txBody>
      <dsp:txXfrm>
        <a:off x="39046" y="37963"/>
        <a:ext cx="2140767" cy="12202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40496-3D15-4093-A4C6-C15A247D443B}">
      <dsp:nvSpPr>
        <dsp:cNvPr id="0" name=""/>
        <dsp:cNvSpPr/>
      </dsp:nvSpPr>
      <dsp:spPr>
        <a:xfrm>
          <a:off x="0" y="1733"/>
          <a:ext cx="2041207" cy="1224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доступность</a:t>
          </a:r>
          <a:endParaRPr lang="ru-RU" sz="2600" kern="1200"/>
        </a:p>
      </dsp:txBody>
      <dsp:txXfrm>
        <a:off x="35871" y="37604"/>
        <a:ext cx="1969465" cy="11529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AFDBB-540B-4369-A0AF-6E022EC7BB7B}">
      <dsp:nvSpPr>
        <dsp:cNvPr id="0" name=""/>
        <dsp:cNvSpPr/>
      </dsp:nvSpPr>
      <dsp:spPr>
        <a:xfrm>
          <a:off x="1076" y="0"/>
          <a:ext cx="2202440" cy="1296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мобильность</a:t>
          </a:r>
          <a:endParaRPr lang="ru-RU" sz="2700" kern="1200"/>
        </a:p>
      </dsp:txBody>
      <dsp:txXfrm>
        <a:off x="39039" y="37963"/>
        <a:ext cx="2126514" cy="12202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E841CA-054B-4C8B-8B96-C6B0225EFEA9}">
      <dsp:nvSpPr>
        <dsp:cNvPr id="0" name=""/>
        <dsp:cNvSpPr/>
      </dsp:nvSpPr>
      <dsp:spPr>
        <a:xfrm>
          <a:off x="0" y="161641"/>
          <a:ext cx="2004257" cy="1202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наглядность</a:t>
          </a:r>
          <a:endParaRPr lang="ru-RU" sz="2600" kern="1200"/>
        </a:p>
      </dsp:txBody>
      <dsp:txXfrm>
        <a:off x="35222" y="196863"/>
        <a:ext cx="1933813" cy="11321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DBD56B-00D4-46D4-9FD0-411964395DFC}">
      <dsp:nvSpPr>
        <dsp:cNvPr id="0" name=""/>
        <dsp:cNvSpPr/>
      </dsp:nvSpPr>
      <dsp:spPr>
        <a:xfrm>
          <a:off x="1149" y="0"/>
          <a:ext cx="2350909" cy="139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эмоциональная привлекательность</a:t>
          </a:r>
          <a:endParaRPr lang="ru-RU" sz="2000" kern="1200"/>
        </a:p>
      </dsp:txBody>
      <dsp:txXfrm>
        <a:off x="42035" y="40886"/>
        <a:ext cx="2269137" cy="13141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642D20-46E3-49F7-8BBD-2C8462C2322E}">
      <dsp:nvSpPr>
        <dsp:cNvPr id="0" name=""/>
        <dsp:cNvSpPr/>
      </dsp:nvSpPr>
      <dsp:spPr>
        <a:xfrm>
          <a:off x="0" y="39928"/>
          <a:ext cx="2193472" cy="1316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многофункциональность</a:t>
          </a:r>
          <a:endParaRPr lang="ru-RU" sz="1400" kern="1200"/>
        </a:p>
      </dsp:txBody>
      <dsp:txXfrm>
        <a:off x="38547" y="78475"/>
        <a:ext cx="2116378" cy="1238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1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315200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137151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128000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7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7531947"/>
            <a:ext cx="411480" cy="52832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726" y="5505027"/>
            <a:ext cx="31563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314" y="2301240"/>
            <a:ext cx="325119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24.03.2021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kb_mdou556@mail.r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34" Type="http://schemas.openxmlformats.org/officeDocument/2006/relationships/diagramQuickStyle" Target="../diagrams/quickStyle7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diagramData" Target="../diagrams/data7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Relationship Id="rId8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 развития ребенка – детский сад № 556 «Тропинки детства»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г. Екатеринбург</a:t>
            </a:r>
            <a:b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Тел/факс: 366-04-21; тел: 366-04-09.</a:t>
            </a:r>
            <a:b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u="sng" dirty="0">
                <a:solidFill>
                  <a:srgbClr val="008C9E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ekb_mdou556@mail.ru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400" dirty="0"/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342900" y="2133600"/>
            <a:ext cx="5715000" cy="2438400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ru-RU" sz="2800" b="1" i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Информационно-коммуникационные технологии в работе  инструктора по физической культуре</a:t>
            </a:r>
            <a:endParaRPr lang="ru-RU" sz="2800" b="1" i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8900" y="7092280"/>
            <a:ext cx="3429000" cy="12721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ts val="1650"/>
              </a:lnSpc>
              <a:spcAft>
                <a:spcPts val="75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Разработал: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ts val="1650"/>
              </a:lnSpc>
              <a:spcAft>
                <a:spcPts val="75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Инструктор по физической культуре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ts val="1650"/>
              </a:lnSpc>
              <a:spcAft>
                <a:spcPts val="75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МАДОУ ЦРР № 556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ts val="1650"/>
              </a:lnSpc>
              <a:spcAft>
                <a:spcPts val="75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МИЦКЕВИЧ С.В.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408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sz="3600" b="1" dirty="0" smtClean="0">
                <a:latin typeface="Century Gothic" panose="020B0502020202020204" pitchFamily="34" charset="0"/>
              </a:rPr>
              <a:t>При использовании ИКТ важно:</a:t>
            </a:r>
            <a:endParaRPr lang="ru-RU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2411760"/>
            <a:ext cx="5715000" cy="612264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2400" dirty="0" smtClean="0">
                <a:latin typeface="Century Gothic" panose="020B0502020202020204" pitchFamily="34" charset="0"/>
              </a:rPr>
              <a:t>заботиться </a:t>
            </a:r>
            <a:r>
              <a:rPr lang="ru-RU" sz="2400" dirty="0">
                <a:latin typeface="Century Gothic" panose="020B0502020202020204" pitchFamily="34" charset="0"/>
              </a:rPr>
              <a:t>о снижении до минимума отрицательного влияния компьютера на детей. </a:t>
            </a:r>
            <a:endParaRPr lang="ru-RU" sz="2400" dirty="0" smtClean="0">
              <a:latin typeface="Century Gothic" panose="020B0502020202020204" pitchFamily="34" charset="0"/>
            </a:endParaRPr>
          </a:p>
          <a:p>
            <a:pPr marL="114300" indent="0" algn="ctr">
              <a:buNone/>
            </a:pPr>
            <a:endParaRPr lang="ru-RU" sz="2400" smtClean="0">
              <a:latin typeface="Century Gothic" panose="020B0502020202020204" pitchFamily="34" charset="0"/>
            </a:endParaRPr>
          </a:p>
          <a:p>
            <a:pPr marL="114300" indent="0" algn="ctr">
              <a:buNone/>
            </a:pPr>
            <a:r>
              <a:rPr lang="ru-RU" sz="2400" smtClean="0">
                <a:latin typeface="Century Gothic" panose="020B0502020202020204" pitchFamily="34" charset="0"/>
              </a:rPr>
              <a:t>При </a:t>
            </a:r>
            <a:r>
              <a:rPr lang="ru-RU" sz="2400" dirty="0" smtClean="0">
                <a:latin typeface="Century Gothic" panose="020B0502020202020204" pitchFamily="34" charset="0"/>
              </a:rPr>
              <a:t>проведении </a:t>
            </a:r>
            <a:r>
              <a:rPr lang="ru-RU" sz="2400" dirty="0">
                <a:latin typeface="Century Gothic" panose="020B0502020202020204" pitchFamily="34" charset="0"/>
              </a:rPr>
              <a:t>занятий с применением компьютерных </a:t>
            </a:r>
            <a:r>
              <a:rPr lang="ru-RU" sz="2400" dirty="0" smtClean="0">
                <a:latin typeface="Century Gothic" panose="020B0502020202020204" pitchFamily="34" charset="0"/>
              </a:rPr>
              <a:t>игр </a:t>
            </a:r>
            <a:r>
              <a:rPr lang="ru-RU" sz="2400" dirty="0">
                <a:latin typeface="Century Gothic" panose="020B0502020202020204" pitchFamily="34" charset="0"/>
              </a:rPr>
              <a:t>необходимо учитывать санитарно-гигиенические требования к организации учебных занятий с использованием ИКТ и использовать </a:t>
            </a:r>
            <a:r>
              <a:rPr lang="ru-RU" sz="2400" dirty="0" err="1">
                <a:latin typeface="Century Gothic" panose="020B0502020202020204" pitchFamily="34" charset="0"/>
              </a:rPr>
              <a:t>здровьесберегающие</a:t>
            </a:r>
            <a:r>
              <a:rPr lang="ru-RU" sz="2400" dirty="0">
                <a:latin typeface="Century Gothic" panose="020B0502020202020204" pitchFamily="34" charset="0"/>
              </a:rPr>
              <a:t> технологии.</a:t>
            </a:r>
          </a:p>
        </p:txBody>
      </p:sp>
    </p:spTree>
    <p:extLst>
      <p:ext uri="{BB962C8B-B14F-4D97-AF65-F5344CB8AC3E}">
        <p14:creationId xmlns:p14="http://schemas.microsoft.com/office/powerpoint/2010/main" val="415247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sz="2400" b="1" i="1" dirty="0">
                <a:latin typeface="Century Gothic" panose="020B0502020202020204" pitchFamily="34" charset="0"/>
              </a:rPr>
              <a:t>За последнее время </a:t>
            </a:r>
            <a:r>
              <a:rPr lang="ru-RU" sz="2400" b="1" i="1" dirty="0" smtClean="0">
                <a:latin typeface="Century Gothic" panose="020B0502020202020204" pitchFamily="34" charset="0"/>
              </a:rPr>
              <a:t>мною была </a:t>
            </a:r>
            <a:r>
              <a:rPr lang="ru-RU" sz="2400" b="1" i="1" dirty="0">
                <a:latin typeface="Century Gothic" panose="020B0502020202020204" pitchFamily="34" charset="0"/>
              </a:rPr>
              <a:t>проделана следующая работа по использованию ИКТ в </a:t>
            </a:r>
            <a:r>
              <a:rPr lang="ru-RU" sz="2400" b="1" i="1" dirty="0" smtClean="0">
                <a:latin typeface="Century Gothic" panose="020B0502020202020204" pitchFamily="34" charset="0"/>
              </a:rPr>
              <a:t>физкультурно-оздоровительной работе</a:t>
            </a:r>
            <a:r>
              <a:rPr lang="ru-RU" sz="2400" b="1" i="1" dirty="0"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2339752"/>
            <a:ext cx="5715000" cy="619464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Century Gothic" panose="020B0502020202020204" pitchFamily="34" charset="0"/>
              </a:rPr>
              <a:t>Созданы или закачаны из интернета и используются презентации по различным направлениям </a:t>
            </a:r>
            <a:r>
              <a:rPr lang="ru-RU" dirty="0" smtClean="0">
                <a:latin typeface="Century Gothic" panose="020B0502020202020204" pitchFamily="34" charset="0"/>
              </a:rPr>
              <a:t>оздоровительной работы.</a:t>
            </a:r>
          </a:p>
          <a:p>
            <a:pPr marL="114300" indent="0" algn="just">
              <a:buNone/>
            </a:pPr>
            <a:endParaRPr lang="ru-RU" dirty="0" smtClean="0">
              <a:latin typeface="Century Gothic" panose="020B0502020202020204" pitchFamily="34" charset="0"/>
            </a:endParaRPr>
          </a:p>
          <a:p>
            <a:pPr algn="just"/>
            <a:r>
              <a:rPr lang="ru-RU" sz="2400" dirty="0" smtClean="0">
                <a:latin typeface="Century Gothic" panose="020B0502020202020204" pitchFamily="34" charset="0"/>
              </a:rPr>
              <a:t>Систематизированы </a:t>
            </a:r>
            <a:r>
              <a:rPr lang="ru-RU" sz="2400" dirty="0">
                <a:latin typeface="Century Gothic" panose="020B0502020202020204" pitchFamily="34" charset="0"/>
              </a:rPr>
              <a:t>диагностические материалы, документация </a:t>
            </a:r>
            <a:r>
              <a:rPr lang="ru-RU" sz="2400" dirty="0" smtClean="0">
                <a:latin typeface="Century Gothic" panose="020B0502020202020204" pitchFamily="34" charset="0"/>
              </a:rPr>
              <a:t>инструктора по физической культуре(отчёты</a:t>
            </a:r>
            <a:r>
              <a:rPr lang="ru-RU" sz="2400" dirty="0">
                <a:latin typeface="Century Gothic" panose="020B0502020202020204" pitchFamily="34" charset="0"/>
              </a:rPr>
              <a:t>, планы, </a:t>
            </a:r>
            <a:r>
              <a:rPr lang="ru-RU" sz="2400" dirty="0" smtClean="0">
                <a:latin typeface="Century Gothic" panose="020B0502020202020204" pitchFamily="34" charset="0"/>
              </a:rPr>
              <a:t> списки детей, конспекты, фото и видео и изображения,   обработка анкет, построение диаграмм, графиков при исследовании динамики тех или иных процессов в физкультурной деятельности </a:t>
            </a:r>
            <a:r>
              <a:rPr lang="ru-RU" sz="2400" dirty="0">
                <a:latin typeface="Century Gothic" panose="020B0502020202020204" pitchFamily="34" charset="0"/>
              </a:rPr>
              <a:t>и др.) в электронном виде</a:t>
            </a:r>
            <a:r>
              <a:rPr lang="ru-RU" sz="2400" dirty="0" smtClean="0">
                <a:latin typeface="Century Gothic" panose="020B0502020202020204" pitchFamily="34" charset="0"/>
              </a:rPr>
              <a:t>.</a:t>
            </a:r>
          </a:p>
          <a:p>
            <a:pPr marL="114300" indent="0" algn="just">
              <a:buNone/>
            </a:pPr>
            <a:endParaRPr lang="ru-RU" dirty="0" smtClean="0">
              <a:latin typeface="Century Gothic" panose="020B0502020202020204" pitchFamily="34" charset="0"/>
            </a:endParaRPr>
          </a:p>
          <a:p>
            <a:pPr lvl="0" algn="just"/>
            <a:endParaRPr lang="ru-RU" dirty="0" smtClean="0">
              <a:latin typeface="Century Gothic" panose="020B0502020202020204" pitchFamily="34" charset="0"/>
            </a:endParaRPr>
          </a:p>
          <a:p>
            <a:pPr algn="just"/>
            <a:endParaRPr lang="ru-RU" dirty="0" smtClean="0">
              <a:latin typeface="Century Gothic" panose="020B0502020202020204" pitchFamily="34" charset="0"/>
            </a:endParaRPr>
          </a:p>
          <a:p>
            <a:pPr marL="114300" indent="0" algn="just">
              <a:buNone/>
            </a:pPr>
            <a:endParaRPr lang="ru-RU" dirty="0" smtClean="0">
              <a:latin typeface="Century Gothic" panose="020B0502020202020204" pitchFamily="34" charset="0"/>
            </a:endParaRPr>
          </a:p>
          <a:p>
            <a:pPr algn="just"/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08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42" y="285720"/>
            <a:ext cx="5715000" cy="1524000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Century Gothic" pitchFamily="34" charset="0"/>
              </a:rPr>
              <a:t/>
            </a:r>
            <a:br>
              <a:rPr lang="ru-RU" sz="2400" dirty="0" smtClean="0">
                <a:latin typeface="Century Gothic" pitchFamily="34" charset="0"/>
              </a:rPr>
            </a:br>
            <a:r>
              <a:rPr lang="ru-RU" sz="2400" dirty="0" smtClean="0">
                <a:latin typeface="Century Gothic" pitchFamily="34" charset="0"/>
              </a:rPr>
              <a:t/>
            </a:r>
            <a:br>
              <a:rPr lang="ru-RU" sz="2400" dirty="0" smtClean="0">
                <a:latin typeface="Century Gothic" pitchFamily="34" charset="0"/>
              </a:rPr>
            </a:br>
            <a:r>
              <a:rPr lang="ru-RU" sz="2400" dirty="0" smtClean="0">
                <a:latin typeface="Century Gothic" pitchFamily="34" charset="0"/>
              </a:rPr>
              <a:t/>
            </a:r>
            <a:br>
              <a:rPr lang="ru-RU" sz="2400" dirty="0" smtClean="0">
                <a:latin typeface="Century Gothic" pitchFamily="34" charset="0"/>
              </a:rPr>
            </a:br>
            <a:r>
              <a:rPr lang="ru-RU" sz="2400" dirty="0" smtClean="0">
                <a:latin typeface="Century Gothic" pitchFamily="34" charset="0"/>
              </a:rPr>
              <a:t/>
            </a:r>
            <a:br>
              <a:rPr lang="ru-RU" sz="2400" dirty="0" smtClean="0">
                <a:latin typeface="Century Gothic" pitchFamily="34" charset="0"/>
              </a:rPr>
            </a:br>
            <a:r>
              <a:rPr lang="ru-RU" sz="2400" dirty="0" smtClean="0">
                <a:latin typeface="Century Gothic" pitchFamily="34" charset="0"/>
              </a:rPr>
              <a:t/>
            </a:r>
            <a:br>
              <a:rPr lang="ru-RU" sz="2400" dirty="0" smtClean="0">
                <a:latin typeface="Century Gothic" pitchFamily="34" charset="0"/>
              </a:rPr>
            </a:br>
            <a:r>
              <a:rPr lang="ru-RU" sz="2400" dirty="0" smtClean="0">
                <a:latin typeface="Century Gothic" pitchFamily="34" charset="0"/>
              </a:rPr>
              <a:t/>
            </a:r>
            <a:br>
              <a:rPr lang="ru-RU" sz="2400" dirty="0" smtClean="0">
                <a:latin typeface="Century Gothic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endParaRPr lang="ru-RU" sz="2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500034"/>
            <a:ext cx="5715000" cy="8034366"/>
          </a:xfrm>
        </p:spPr>
        <p:txBody>
          <a:bodyPr>
            <a:normAutofit/>
          </a:bodyPr>
          <a:lstStyle/>
          <a:p>
            <a:endParaRPr lang="ru-RU" dirty="0" smtClean="0">
              <a:latin typeface="Century Gothic" panose="020B0502020202020204" pitchFamily="34" charset="0"/>
            </a:endParaRPr>
          </a:p>
          <a:p>
            <a:r>
              <a:rPr lang="ru-RU" sz="2400" dirty="0" smtClean="0">
                <a:latin typeface="Century Gothic" panose="020B0502020202020204" pitchFamily="34" charset="0"/>
              </a:rPr>
              <a:t>Регулярно использую в работе интернет-ресурсы для  поиска информации (текстовой, видео- и аудио).</a:t>
            </a:r>
          </a:p>
          <a:p>
            <a:pPr lvl="0">
              <a:buNone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>
              <a:buNone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r>
              <a:rPr lang="ru-RU" sz="2400" dirty="0" smtClean="0">
                <a:latin typeface="Century Gothic" pitchFamily="34" charset="0"/>
              </a:rPr>
              <a:t>Использую как средство коммуникации (сайт, электронная почта, форумы, чаты).</a:t>
            </a:r>
          </a:p>
          <a:p>
            <a:pPr>
              <a:buNone/>
            </a:pPr>
            <a:endParaRPr lang="ru-RU" sz="2400" dirty="0" smtClean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4736" y="2195736"/>
            <a:ext cx="5328592" cy="3384376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ИКТ- </a:t>
            </a: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это комплекс учебно-методических материалов, технических и инструментальных средств вычислительной техники в учебном процессе, формах и методах их применения для совершенствования деятельности специалистов учреждений образования (администрации, </a:t>
            </a:r>
            <a:r>
              <a:rPr lang="ru-RU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воспитателей</a:t>
            </a: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, специалистов, а также для </a:t>
            </a:r>
            <a:r>
              <a:rPr lang="ru-RU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образования (развития</a:t>
            </a: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, диагностики, </a:t>
            </a:r>
            <a:r>
              <a:rPr lang="ru-RU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оздоровления) </a:t>
            </a: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детей.</a:t>
            </a:r>
          </a:p>
        </p:txBody>
      </p:sp>
      <p:pic>
        <p:nvPicPr>
          <p:cNvPr id="6" name="Picture 26" descr="07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8919" y="6394343"/>
            <a:ext cx="1800225" cy="1581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755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sz="3200" b="1" dirty="0" smtClean="0">
                <a:latin typeface="Century Gothic" panose="020B0502020202020204" pitchFamily="34" charset="0"/>
              </a:rPr>
              <a:t>Достоинства ИКТ:</a:t>
            </a:r>
            <a:endParaRPr lang="ru-RU" sz="32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72616" y="3256788"/>
          <a:ext cx="2032248" cy="1180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222887" y="4531228"/>
          <a:ext cx="2218860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4163820" y="3190512"/>
          <a:ext cx="2041207" cy="1228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3908936" y="4531228"/>
          <a:ext cx="2204593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319261538"/>
              </p:ext>
            </p:extLst>
          </p:nvPr>
        </p:nvGraphicFramePr>
        <p:xfrm>
          <a:off x="2279509" y="6815202"/>
          <a:ext cx="2004257" cy="1364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93036" y="5972404"/>
          <a:ext cx="2353208" cy="1395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4011555" y="5923115"/>
          <a:ext cx="2193472" cy="1395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sp>
        <p:nvSpPr>
          <p:cNvPr id="21" name="Стрелка вниз 20"/>
          <p:cNvSpPr/>
          <p:nvPr/>
        </p:nvSpPr>
        <p:spPr>
          <a:xfrm>
            <a:off x="2505048" y="1835696"/>
            <a:ext cx="1403888" cy="1440160"/>
          </a:xfrm>
          <a:prstGeom prst="downArrow">
            <a:avLst>
              <a:gd name="adj1" fmla="val 50000"/>
              <a:gd name="adj2" fmla="val 473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98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41520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ru-RU" sz="2800" b="1" i="1" dirty="0">
                <a:latin typeface="Century Gothic" panose="020B0502020202020204" pitchFamily="34" charset="0"/>
              </a:rPr>
              <a:t>Преимущества использования ИКТ в работе  </a:t>
            </a:r>
            <a:r>
              <a:rPr lang="ru-RU" sz="2800" b="1" i="1" dirty="0" smtClean="0">
                <a:latin typeface="Century Gothic" panose="020B0502020202020204" pitchFamily="34" charset="0"/>
              </a:rPr>
              <a:t>  инструктора по физической культуре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pPr marL="114300" indent="0">
              <a:buNone/>
            </a:pPr>
            <a:r>
              <a:rPr lang="ru-RU" sz="2800" dirty="0" smtClean="0">
                <a:latin typeface="Century Gothic" panose="020B0502020202020204" pitchFamily="34" charset="0"/>
              </a:rPr>
              <a:t>1.Составление документов  </a:t>
            </a:r>
            <a:r>
              <a:rPr lang="ru-RU" sz="2800" dirty="0">
                <a:latin typeface="Century Gothic" panose="020B0502020202020204" pitchFamily="34" charset="0"/>
              </a:rPr>
              <a:t>в электронном виде  сокращает работу с бумажными носителями информации.</a:t>
            </a:r>
          </a:p>
          <a:p>
            <a:endParaRPr lang="ru-RU" sz="2800" dirty="0">
              <a:latin typeface="Century Gothic" panose="020B0502020202020204" pitchFamily="34" charset="0"/>
            </a:endParaRPr>
          </a:p>
          <a:p>
            <a:pPr marL="114300" indent="0">
              <a:buNone/>
            </a:pPr>
            <a:r>
              <a:rPr lang="ru-RU" sz="2800" dirty="0">
                <a:latin typeface="Century Gothic" panose="020B0502020202020204" pitchFamily="34" charset="0"/>
              </a:rPr>
              <a:t>2.Позволяет   составлять наглядно-дидактическое сопровождение к  занятиям.</a:t>
            </a:r>
          </a:p>
          <a:p>
            <a:endParaRPr lang="ru-RU" sz="2800" dirty="0">
              <a:latin typeface="Century Gothic" panose="020B0502020202020204" pitchFamily="34" charset="0"/>
            </a:endParaRPr>
          </a:p>
          <a:p>
            <a:pPr marL="114300" indent="0">
              <a:buNone/>
            </a:pPr>
            <a:r>
              <a:rPr lang="ru-RU" sz="2800" dirty="0" smtClean="0">
                <a:latin typeface="Century Gothic" panose="020B0502020202020204" pitchFamily="34" charset="0"/>
              </a:rPr>
              <a:t>3.ИКТ на физкультурных занятиях </a:t>
            </a:r>
            <a:r>
              <a:rPr lang="ru-RU" sz="2800" dirty="0">
                <a:latin typeface="Century Gothic" panose="020B0502020202020204" pitchFamily="34" charset="0"/>
              </a:rPr>
              <a:t>не цель, не предмет, а средство, активизирующее </a:t>
            </a:r>
            <a:r>
              <a:rPr lang="ru-RU" sz="2800" dirty="0" smtClean="0">
                <a:latin typeface="Century Gothic" panose="020B0502020202020204" pitchFamily="34" charset="0"/>
              </a:rPr>
              <a:t>оздоровительную </a:t>
            </a:r>
            <a:r>
              <a:rPr lang="ru-RU" sz="2800" dirty="0">
                <a:latin typeface="Century Gothic" panose="020B0502020202020204" pitchFamily="34" charset="0"/>
              </a:rPr>
              <a:t>работу.   </a:t>
            </a:r>
          </a:p>
          <a:p>
            <a:endParaRPr lang="ru-RU" sz="2800" dirty="0">
              <a:latin typeface="Century Gothic" panose="020B0502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67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29306" cy="1776924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ru-RU" sz="2800" b="1" i="1" dirty="0" smtClean="0">
                <a:latin typeface="Century Gothic" panose="020B0502020202020204" pitchFamily="34" charset="0"/>
              </a:rPr>
              <a:t/>
            </a:r>
            <a:br>
              <a:rPr lang="ru-RU" sz="2800" b="1" i="1" dirty="0" smtClean="0">
                <a:latin typeface="Century Gothic" panose="020B0502020202020204" pitchFamily="34" charset="0"/>
              </a:rPr>
            </a:br>
            <a:r>
              <a:rPr lang="ru-RU" sz="2800" b="1" i="1" dirty="0" smtClean="0">
                <a:latin typeface="Century Gothic" panose="020B0502020202020204" pitchFamily="34" charset="0"/>
              </a:rPr>
              <a:t/>
            </a:r>
            <a:br>
              <a:rPr lang="ru-RU" sz="2800" b="1" i="1" dirty="0" smtClean="0">
                <a:latin typeface="Century Gothic" panose="020B0502020202020204" pitchFamily="34" charset="0"/>
              </a:rPr>
            </a:br>
            <a:r>
              <a:rPr lang="ru-RU" sz="2800" b="1" i="1" dirty="0" smtClean="0">
                <a:latin typeface="Century Gothic" panose="020B0502020202020204" pitchFamily="34" charset="0"/>
              </a:rPr>
              <a:t>Достоинства </a:t>
            </a:r>
            <a:r>
              <a:rPr lang="ru-RU" sz="2800" b="1" i="1" dirty="0">
                <a:latin typeface="Century Gothic" panose="020B0502020202020204" pitchFamily="34" charset="0"/>
              </a:rPr>
              <a:t>использования ИКТ в </a:t>
            </a:r>
            <a:r>
              <a:rPr lang="ru-RU" sz="2800" b="1" i="1" dirty="0" smtClean="0">
                <a:latin typeface="Century Gothic" panose="020B0502020202020204" pitchFamily="34" charset="0"/>
              </a:rPr>
              <a:t>процессе физкультурно-оздоровительной работы: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1.Повышает мотивацию ребенка к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физкультурным занятиям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 marL="114300" indent="0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 2.  Повышает интерес к спортивным мероприятиям делая процесс физического воспитания более привлекательным для детей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 marL="114300" lvl="0" indent="0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 3.Делает процесс физического воспитания более современным, разнообразным, насыщенным</a:t>
            </a:r>
          </a:p>
          <a:p>
            <a:pPr marL="114300" indent="0">
              <a:buNone/>
            </a:pPr>
            <a:endParaRPr lang="ru-RU" sz="2800" dirty="0">
              <a:latin typeface="Century Gothic" panose="020B0502020202020204" pitchFamily="34" charset="0"/>
            </a:endParaRPr>
          </a:p>
          <a:p>
            <a:endParaRPr lang="ru-RU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8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251520"/>
            <a:ext cx="5715000" cy="828288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Проведение на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физкультурных занятиях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специально подобранных игр создает максимально благоприятные условия для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оздоровления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детей и позволяет решить педагогические и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оздоровительные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задачи в естественных для ребенка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условиях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— игровой деятельности. </a:t>
            </a: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14300" indent="0" algn="ctr">
              <a:buNone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14300" indent="0" algn="ctr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14300" indent="0" algn="ctr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Систематическое и целенаправленное внедрение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в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физкультурно-оздоровительный процесс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специальных компьютерных программ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 способствуют адаптации ребёнка в современном информационном пространстве и формированию информационной культуры.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7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latin typeface="Century Gothic" pitchFamily="34" charset="0"/>
              </a:rPr>
              <a:t/>
            </a:r>
            <a:br>
              <a:rPr lang="ru-RU" sz="2400" dirty="0" smtClean="0">
                <a:latin typeface="Century Gothic" pitchFamily="34" charset="0"/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Оказывают комплексное воздействие на разные каналы восприятия, на различные виды памяти, обеспечивают оперирование большими объемами информации.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500298"/>
            <a:ext cx="5715000" cy="6034102"/>
          </a:xfrm>
        </p:spPr>
        <p:txBody>
          <a:bodyPr>
            <a:normAutofit fontScale="92500" lnSpcReduction="10000"/>
          </a:bodyPr>
          <a:lstStyle/>
          <a:p>
            <a:pPr lvl="0" algn="ctr">
              <a:buNone/>
            </a:pPr>
            <a:endParaRPr lang="ru-RU" sz="240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lvl="0" algn="ctr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Используются в различных формах физкультурно-оздоровительных мероприятий и сочетаются с различными информационными источниками и педагогическими технологиями.</a:t>
            </a:r>
          </a:p>
          <a:p>
            <a:pPr lvl="0">
              <a:buNone/>
            </a:pP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 lvl="0" algn="ctr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Способствуют адаптации ребёнка в современном информационном пространстве и формированию информационной культуры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48680" y="539552"/>
            <a:ext cx="5544616" cy="1960033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ru-RU" sz="3600" b="1" i="1" dirty="0" smtClean="0">
                <a:latin typeface="Century Gothic" panose="020B0502020202020204" pitchFamily="34" charset="0"/>
              </a:rPr>
              <a:t>Применение компьютерной техники позволяет:</a:t>
            </a:r>
            <a:endParaRPr lang="ru-RU" sz="3600" dirty="0"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" y="2771800"/>
            <a:ext cx="5650954" cy="5760640"/>
          </a:xfrm>
        </p:spPr>
        <p:txBody>
          <a:bodyPr>
            <a:noAutofit/>
          </a:bodyPr>
          <a:lstStyle/>
          <a:p>
            <a:pPr marL="457200" indent="-457200">
              <a:buFontTx/>
              <a:buChar char="-"/>
            </a:pPr>
            <a:endParaRPr lang="ru-RU" sz="2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 значительно повысить эффективность физкультурно-оздоровительной работы,</a:t>
            </a:r>
          </a:p>
          <a:p>
            <a:pPr marL="457200" indent="-457200"/>
            <a:endParaRPr lang="ru-RU" sz="2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 оптимизировать 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педагогический процесс, </a:t>
            </a:r>
            <a:endParaRPr lang="ru-RU" sz="2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endParaRPr lang="ru-RU" sz="2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lvl="0" indent="-45720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  обеспечивать наглядность, красоту, эстетику оформления физкультурно-оздоровительных мероприятий.</a:t>
            </a:r>
          </a:p>
          <a:p>
            <a:pPr marL="457200" indent="-457200">
              <a:buFontTx/>
              <a:buChar char="-"/>
            </a:pPr>
            <a:endParaRPr lang="ru-RU" sz="2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endParaRPr lang="ru-RU" sz="2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9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 txBox="1">
            <a:spLocks noGrp="1" noChangeArrowheads="1"/>
          </p:cNvSpPr>
          <p:nvPr>
            <p:ph type="title"/>
          </p:nvPr>
        </p:nvSpPr>
        <p:spPr>
          <a:xfrm>
            <a:off x="315516" y="214282"/>
            <a:ext cx="5715000" cy="1714512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b="1" i="1" dirty="0" smtClean="0">
                <a:latin typeface="Century Gothic" panose="020B0502020202020204" pitchFamily="34" charset="0"/>
              </a:rPr>
              <a:t>ПК в работе инструктора по физической культуре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gray">
          <a:xfrm rot="10800000">
            <a:off x="2151807" y="3865573"/>
            <a:ext cx="2042418" cy="1656184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0099CC"/>
              </a:gs>
              <a:gs pos="100000">
                <a:srgbClr val="00475E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71859" y="4427984"/>
            <a:ext cx="2005013" cy="1655762"/>
            <a:chOff x="437" y="2823"/>
            <a:chExt cx="1193" cy="973"/>
          </a:xfrm>
        </p:grpSpPr>
        <p:sp>
          <p:nvSpPr>
            <p:cNvPr id="8" name="AutoShape 7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437" y="3205"/>
              <a:ext cx="1193" cy="200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14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Диагностика</a:t>
              </a:r>
              <a:endParaRPr lang="en-US" altLang="ru-RU" sz="1400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3" name="AutoShape 12"/>
          <p:cNvSpPr>
            <a:spLocks noChangeArrowheads="1"/>
          </p:cNvSpPr>
          <p:nvPr/>
        </p:nvSpPr>
        <p:spPr bwMode="gray">
          <a:xfrm>
            <a:off x="315516" y="6448452"/>
            <a:ext cx="1684338" cy="1655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EA00"/>
              </a:gs>
              <a:gs pos="100000">
                <a:srgbClr val="898600"/>
              </a:gs>
            </a:gsLst>
            <a:path path="rect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Century Gothic" panose="020B0502020202020204" pitchFamily="34" charset="0"/>
              </a:rPr>
              <a:t> </a:t>
            </a:r>
          </a:p>
          <a:p>
            <a:pPr algn="ctr" eaLnBrk="1" hangingPunct="1"/>
            <a:r>
              <a:rPr lang="ru-RU" altLang="ru-RU" sz="1400" b="1" dirty="0" smtClean="0">
                <a:latin typeface="Century Gothic" panose="020B0502020202020204" pitchFamily="34" charset="0"/>
              </a:rPr>
              <a:t> Занятия</a:t>
            </a:r>
            <a:endParaRPr lang="ru-RU" alt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gray">
          <a:xfrm>
            <a:off x="2276872" y="7363489"/>
            <a:ext cx="1792288" cy="17287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0C230"/>
              </a:gs>
              <a:gs pos="100000">
                <a:srgbClr val="1B6F1B"/>
              </a:gs>
            </a:gsLst>
            <a:path path="rect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Century Gothic" panose="020B0502020202020204" pitchFamily="34" charset="0"/>
              </a:rPr>
              <a:t>Оформление </a:t>
            </a:r>
          </a:p>
          <a:p>
            <a:pPr eaLnBrk="1" hangingPunct="1"/>
            <a:r>
              <a:rPr lang="ru-RU" altLang="ru-RU" sz="1400" b="1" smtClean="0">
                <a:latin typeface="Century Gothic" panose="020B0502020202020204" pitchFamily="34" charset="0"/>
              </a:rPr>
              <a:t>документации</a:t>
            </a:r>
            <a:endParaRPr lang="ru-RU" alt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15" name="AutoShape 23"/>
          <p:cNvSpPr>
            <a:spLocks noChangeArrowheads="1"/>
          </p:cNvSpPr>
          <p:nvPr/>
        </p:nvSpPr>
        <p:spPr bwMode="gray">
          <a:xfrm>
            <a:off x="4346178" y="6448452"/>
            <a:ext cx="1673225" cy="1649412"/>
          </a:xfrm>
          <a:prstGeom prst="roundRect">
            <a:avLst>
              <a:gd name="adj" fmla="val 16667"/>
            </a:avLst>
          </a:prstGeom>
          <a:solidFill>
            <a:schemeClr val="accent1">
              <a:alpha val="8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>
                <a:latin typeface="Century Gothic" panose="020B0502020202020204" pitchFamily="34" charset="0"/>
              </a:rPr>
              <a:t>Работа с </a:t>
            </a:r>
          </a:p>
          <a:p>
            <a:pPr algn="ctr" eaLnBrk="1" hangingPunct="1"/>
            <a:r>
              <a:rPr lang="ru-RU" altLang="ru-RU" sz="1400" b="1" dirty="0" smtClean="0">
                <a:latin typeface="Century Gothic" panose="020B0502020202020204" pitchFamily="34" charset="0"/>
              </a:rPr>
              <a:t>родителями</a:t>
            </a:r>
            <a:endParaRPr lang="ru-RU" alt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16" name="AutoShape 29"/>
          <p:cNvSpPr>
            <a:spLocks noChangeArrowheads="1"/>
          </p:cNvSpPr>
          <p:nvPr/>
        </p:nvSpPr>
        <p:spPr bwMode="gray">
          <a:xfrm>
            <a:off x="4194225" y="4467123"/>
            <a:ext cx="1728788" cy="172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E50E2"/>
              </a:gs>
              <a:gs pos="100000">
                <a:srgbClr val="642E81"/>
              </a:gs>
            </a:gsLst>
            <a:path path="rect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>
                <a:latin typeface="Century Gothic" panose="020B0502020202020204" pitchFamily="34" charset="0"/>
              </a:rPr>
              <a:t>Обмен опытом </a:t>
            </a:r>
          </a:p>
          <a:p>
            <a:pPr algn="ctr" eaLnBrk="1" hangingPunct="1"/>
            <a:r>
              <a:rPr lang="ru-RU" altLang="ru-RU" sz="1400" b="1" dirty="0">
                <a:latin typeface="Century Gothic" panose="020B0502020202020204" pitchFamily="34" charset="0"/>
              </a:rPr>
              <a:t>с</a:t>
            </a:r>
            <a:r>
              <a:rPr lang="ru-RU" altLang="ru-RU" sz="1400" b="1" dirty="0" smtClean="0">
                <a:latin typeface="Century Gothic" panose="020B0502020202020204" pitchFamily="34" charset="0"/>
              </a:rPr>
              <a:t> педагогами</a:t>
            </a:r>
            <a:endParaRPr lang="ru-RU" altLang="ru-RU" sz="1400" b="1" dirty="0">
              <a:latin typeface="Century Gothic" panose="020B0502020202020204" pitchFamily="34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9095" y="2170448"/>
            <a:ext cx="2041045" cy="160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39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Другая 9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B9BEC7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494</TotalTime>
  <Words>436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Century Gothic</vt:lpstr>
      <vt:lpstr>Times New Roman</vt:lpstr>
      <vt:lpstr>Соседство</vt:lpstr>
      <vt:lpstr>Муниципальное автономное дошкольное образовательное учреждение  Центр развития ребенка – детский сад № 556 «Тропинки детства» г. Екатеринбург Тел/факс: 366-04-21; тел: 366-04-09. ekb_mdou556@mail.ru </vt:lpstr>
      <vt:lpstr>ИКТ- это комплекс учебно-методических материалов, технических и инструментальных средств вычислительной техники в учебном процессе, формах и методах их применения для совершенствования деятельности специалистов учреждений образования (администрации,                   воспитателей, специалистов, а также для образования (развития, диагностики, оздоровления) детей.</vt:lpstr>
      <vt:lpstr>Достоинства ИКТ:</vt:lpstr>
      <vt:lpstr>Преимущества использования ИКТ в работе    инструктора по физической культуре:</vt:lpstr>
      <vt:lpstr>  Достоинства использования ИКТ в процессе физкультурно-оздоровительной работы:   </vt:lpstr>
      <vt:lpstr>Презентация PowerPoint</vt:lpstr>
      <vt:lpstr> Оказывают комплексное воздействие на разные каналы восприятия, на различные виды памяти, обеспечивают оперирование большими объемами информации.</vt:lpstr>
      <vt:lpstr>Применение компьютерной техники позволяет:</vt:lpstr>
      <vt:lpstr>ПК в работе инструктора по физической культуре</vt:lpstr>
      <vt:lpstr>При использовании ИКТ важно:</vt:lpstr>
      <vt:lpstr>За последнее время мною была проделана следующая работа по использованию ИКТ в физкультурно-оздоровительной работе:</vt:lpstr>
      <vt:lpstr>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Мелкая моторика- это</dc:title>
  <dc:creator>Аллочка</dc:creator>
  <cp:lastModifiedBy>Детский сад 556</cp:lastModifiedBy>
  <cp:revision>41</cp:revision>
  <cp:lastPrinted>2013-09-20T07:52:20Z</cp:lastPrinted>
  <dcterms:created xsi:type="dcterms:W3CDTF">2013-09-18T18:46:08Z</dcterms:created>
  <dcterms:modified xsi:type="dcterms:W3CDTF">2021-03-23T19:53:38Z</dcterms:modified>
</cp:coreProperties>
</file>