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6" r:id="rId4"/>
    <p:sldId id="267" r:id="rId5"/>
    <p:sldId id="273" r:id="rId6"/>
    <p:sldId id="268" r:id="rId7"/>
    <p:sldId id="269" r:id="rId8"/>
    <p:sldId id="270" r:id="rId9"/>
    <p:sldId id="274" r:id="rId10"/>
    <p:sldId id="271" r:id="rId11"/>
    <p:sldId id="272" r:id="rId12"/>
    <p:sldId id="275" r:id="rId13"/>
    <p:sldId id="280" r:id="rId14"/>
    <p:sldId id="283" r:id="rId15"/>
    <p:sldId id="279" r:id="rId16"/>
    <p:sldId id="276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CCFFFF"/>
    <a:srgbClr val="CCFFCC"/>
    <a:srgbClr val="99FFCC"/>
    <a:srgbClr val="66FF99"/>
    <a:srgbClr val="FF3399"/>
    <a:srgbClr val="6699FF"/>
    <a:srgbClr val="FF99FF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>
        <p:scale>
          <a:sx n="100" d="100"/>
          <a:sy n="100" d="100"/>
        </p:scale>
        <p:origin x="-802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B667D-8135-4188-B774-AC0F44891A04}" type="doc">
      <dgm:prSet loTypeId="urn:microsoft.com/office/officeart/2005/8/layout/cycle6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86E5EEF-3A28-4841-8356-CBABE399814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Свободные, </a:t>
          </a:r>
        </a:p>
        <a:p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активные,    </a:t>
          </a:r>
        </a:p>
        <a:p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самостоятельные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B89260-3B38-4311-B6F6-00D54299D061}" type="parTrans" cxnId="{280993AB-BFAD-443C-A830-A278C79240C3}">
      <dgm:prSet/>
      <dgm:spPr/>
      <dgm:t>
        <a:bodyPr/>
        <a:lstStyle/>
        <a:p>
          <a:endParaRPr lang="ru-RU"/>
        </a:p>
      </dgm:t>
    </dgm:pt>
    <dgm:pt modelId="{6463896A-5A4B-4DA3-9969-1143C6175D9B}" type="sibTrans" cxnId="{280993AB-BFAD-443C-A830-A278C79240C3}">
      <dgm:prSet/>
      <dgm:spPr/>
      <dgm:t>
        <a:bodyPr/>
        <a:lstStyle/>
        <a:p>
          <a:endParaRPr lang="ru-RU"/>
        </a:p>
      </dgm:t>
    </dgm:pt>
    <dgm:pt modelId="{9E944E1F-7262-443B-B277-9E704F2C700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Открытые для общения 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325F2E-B01E-4F7D-9FF7-05DEFA230DD7}" type="parTrans" cxnId="{B7929859-72A2-4DA7-BCF0-C15AAEDE051C}">
      <dgm:prSet/>
      <dgm:spPr/>
      <dgm:t>
        <a:bodyPr/>
        <a:lstStyle/>
        <a:p>
          <a:endParaRPr lang="ru-RU"/>
        </a:p>
      </dgm:t>
    </dgm:pt>
    <dgm:pt modelId="{4D20A0F5-2789-464D-B58D-56BB74D7FFB2}" type="sibTrans" cxnId="{B7929859-72A2-4DA7-BCF0-C15AAEDE051C}">
      <dgm:prSet/>
      <dgm:spPr/>
      <dgm:t>
        <a:bodyPr/>
        <a:lstStyle/>
        <a:p>
          <a:endParaRPr lang="ru-RU"/>
        </a:p>
      </dgm:t>
    </dgm:pt>
    <dgm:pt modelId="{B7E1A78A-1D72-453F-B8DB-ED91591DBC1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Любознательные и умные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CFC64-55A8-4153-9B5D-797976E0D23D}" type="parTrans" cxnId="{DEF23B09-C22B-4C11-A74A-64384CC6476A}">
      <dgm:prSet/>
      <dgm:spPr/>
      <dgm:t>
        <a:bodyPr/>
        <a:lstStyle/>
        <a:p>
          <a:endParaRPr lang="ru-RU"/>
        </a:p>
      </dgm:t>
    </dgm:pt>
    <dgm:pt modelId="{E1003030-2903-4A47-A65D-5EDFCE00AB8D}" type="sibTrans" cxnId="{DEF23B09-C22B-4C11-A74A-64384CC6476A}">
      <dgm:prSet/>
      <dgm:spPr/>
      <dgm:t>
        <a:bodyPr/>
        <a:lstStyle/>
        <a:p>
          <a:endParaRPr lang="ru-RU"/>
        </a:p>
      </dgm:t>
    </dgm:pt>
    <dgm:pt modelId="{D735373B-91F1-412C-A219-90285928B34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Наделенные чувством юмора</a:t>
          </a:r>
          <a:endParaRPr lang="ru-RU" sz="1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E09D2-02D5-402A-ADF6-8B76910B51BB}" type="parTrans" cxnId="{74066764-1C9F-4542-BE59-22C569E00351}">
      <dgm:prSet/>
      <dgm:spPr/>
      <dgm:t>
        <a:bodyPr/>
        <a:lstStyle/>
        <a:p>
          <a:endParaRPr lang="ru-RU"/>
        </a:p>
      </dgm:t>
    </dgm:pt>
    <dgm:pt modelId="{09DA6DBC-CDED-4CEC-8105-80640A2A72BA}" type="sibTrans" cxnId="{74066764-1C9F-4542-BE59-22C569E00351}">
      <dgm:prSet/>
      <dgm:spPr/>
      <dgm:t>
        <a:bodyPr/>
        <a:lstStyle/>
        <a:p>
          <a:endParaRPr lang="ru-RU"/>
        </a:p>
      </dgm:t>
    </dgm:pt>
    <dgm:pt modelId="{AAF82B13-A8BD-4D73-B662-F6A3CC6E0C7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Эмоционально отзывчивые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22C29F-5518-4DBD-B745-07BADDE72CD7}" type="parTrans" cxnId="{D2158A91-AA7A-4317-92A4-0A267AD14659}">
      <dgm:prSet/>
      <dgm:spPr/>
      <dgm:t>
        <a:bodyPr/>
        <a:lstStyle/>
        <a:p>
          <a:endParaRPr lang="ru-RU"/>
        </a:p>
      </dgm:t>
    </dgm:pt>
    <dgm:pt modelId="{9AF8898D-3704-4B69-9491-3C72F482F9F7}" type="sibTrans" cxnId="{D2158A91-AA7A-4317-92A4-0A267AD14659}">
      <dgm:prSet/>
      <dgm:spPr/>
      <dgm:t>
        <a:bodyPr/>
        <a:lstStyle/>
        <a:p>
          <a:endParaRPr lang="ru-RU"/>
        </a:p>
      </dgm:t>
    </dgm:pt>
    <dgm:pt modelId="{4311508E-DBE5-4FCF-8F15-BCDAC6FE034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Имеющие выраженную индивидуальность 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B95016-9FE6-4373-AAA9-AB7DB8BFD78A}" type="parTrans" cxnId="{0AD1A0EE-6A1C-411D-9916-5B531BFE2388}">
      <dgm:prSet/>
      <dgm:spPr/>
      <dgm:t>
        <a:bodyPr/>
        <a:lstStyle/>
        <a:p>
          <a:endParaRPr lang="ru-RU"/>
        </a:p>
      </dgm:t>
    </dgm:pt>
    <dgm:pt modelId="{28DC5528-ABAD-4768-AAB8-6F01FD34C747}" type="sibTrans" cxnId="{0AD1A0EE-6A1C-411D-9916-5B531BFE2388}">
      <dgm:prSet/>
      <dgm:spPr/>
      <dgm:t>
        <a:bodyPr/>
        <a:lstStyle/>
        <a:p>
          <a:endParaRPr lang="ru-RU"/>
        </a:p>
      </dgm:t>
    </dgm:pt>
    <dgm:pt modelId="{4546292A-B962-4C8D-9A84-6193C120E5D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Хорошо подготовленные к школе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2AFABC-D8FA-4A80-8926-A394ABB8B00C}" type="parTrans" cxnId="{2C650E25-5594-4D9D-925E-AF2CFEAA7AAD}">
      <dgm:prSet/>
      <dgm:spPr/>
      <dgm:t>
        <a:bodyPr/>
        <a:lstStyle/>
        <a:p>
          <a:endParaRPr lang="ru-RU"/>
        </a:p>
      </dgm:t>
    </dgm:pt>
    <dgm:pt modelId="{8EED2C64-8574-4AB1-94B9-021AFF359769}" type="sibTrans" cxnId="{2C650E25-5594-4D9D-925E-AF2CFEAA7AAD}">
      <dgm:prSet/>
      <dgm:spPr/>
      <dgm:t>
        <a:bodyPr/>
        <a:lstStyle/>
        <a:p>
          <a:endParaRPr lang="ru-RU"/>
        </a:p>
      </dgm:t>
    </dgm:pt>
    <dgm:pt modelId="{85DE6DB7-D195-4F1C-B7D0-6F45C7FD7064}" type="pres">
      <dgm:prSet presAssocID="{F4DB667D-8135-4188-B774-AC0F44891A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D62451-46B3-4C68-AE54-77D60E996719}" type="pres">
      <dgm:prSet presAssocID="{A86E5EEF-3A28-4841-8356-CBABE399814E}" presName="node" presStyleLbl="node1" presStyleIdx="0" presStyleCnt="7" custScaleX="153505" custScaleY="116967" custRadScaleRad="10007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AF3FE-6E05-4237-8752-82DB06443A33}" type="pres">
      <dgm:prSet presAssocID="{A86E5EEF-3A28-4841-8356-CBABE399814E}" presName="spNode" presStyleCnt="0"/>
      <dgm:spPr/>
    </dgm:pt>
    <dgm:pt modelId="{D2017225-E71F-4C4E-A58F-FA8940184960}" type="pres">
      <dgm:prSet presAssocID="{6463896A-5A4B-4DA3-9969-1143C6175D9B}" presName="sibTrans" presStyleLbl="sibTrans1D1" presStyleIdx="0" presStyleCnt="7"/>
      <dgm:spPr/>
      <dgm:t>
        <a:bodyPr/>
        <a:lstStyle/>
        <a:p>
          <a:endParaRPr lang="ru-RU"/>
        </a:p>
      </dgm:t>
    </dgm:pt>
    <dgm:pt modelId="{F6D62BD9-64FC-428D-B75D-E268DF1DBF7B}" type="pres">
      <dgm:prSet presAssocID="{9E944E1F-7262-443B-B277-9E704F2C7003}" presName="node" presStyleLbl="node1" presStyleIdx="1" presStyleCnt="7" custScaleX="153505" custRadScaleRad="105623" custRadScaleInc="6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F9618-96A1-4036-8EE6-25CB4C83A05D}" type="pres">
      <dgm:prSet presAssocID="{9E944E1F-7262-443B-B277-9E704F2C7003}" presName="spNode" presStyleCnt="0"/>
      <dgm:spPr/>
    </dgm:pt>
    <dgm:pt modelId="{AB1B21C8-E9D1-42E1-9413-83314C3ABCEB}" type="pres">
      <dgm:prSet presAssocID="{4D20A0F5-2789-464D-B58D-56BB74D7FFB2}" presName="sibTrans" presStyleLbl="sibTrans1D1" presStyleIdx="1" presStyleCnt="7"/>
      <dgm:spPr/>
      <dgm:t>
        <a:bodyPr/>
        <a:lstStyle/>
        <a:p>
          <a:endParaRPr lang="ru-RU"/>
        </a:p>
      </dgm:t>
    </dgm:pt>
    <dgm:pt modelId="{985D72AF-389B-46B6-ADF0-27D728D583EA}" type="pres">
      <dgm:prSet presAssocID="{B7E1A78A-1D72-453F-B8DB-ED91591DBC18}" presName="node" presStyleLbl="node1" presStyleIdx="2" presStyleCnt="7" custScaleX="153505" custRadScaleRad="118434" custRadScaleInc="-29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4BEFF-3DAC-4A5E-A9ED-58F1637B0C78}" type="pres">
      <dgm:prSet presAssocID="{B7E1A78A-1D72-453F-B8DB-ED91591DBC18}" presName="spNode" presStyleCnt="0"/>
      <dgm:spPr/>
    </dgm:pt>
    <dgm:pt modelId="{4053AE4C-6405-4A62-B937-3A666352AFAC}" type="pres">
      <dgm:prSet presAssocID="{E1003030-2903-4A47-A65D-5EDFCE00AB8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23542572-FC18-4E81-9310-0016DD086C13}" type="pres">
      <dgm:prSet presAssocID="{D735373B-91F1-412C-A219-90285928B342}" presName="node" presStyleLbl="node1" presStyleIdx="3" presStyleCnt="7" custScaleX="153505" custRadScaleRad="98994" custRadScaleInc="-39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7EE67-BBAB-4C28-A172-C513B7176949}" type="pres">
      <dgm:prSet presAssocID="{D735373B-91F1-412C-A219-90285928B342}" presName="spNode" presStyleCnt="0"/>
      <dgm:spPr/>
    </dgm:pt>
    <dgm:pt modelId="{2371F225-E01A-4D4F-899E-2ADFC4317ACB}" type="pres">
      <dgm:prSet presAssocID="{09DA6DBC-CDED-4CEC-8105-80640A2A72BA}" presName="sibTrans" presStyleLbl="sibTrans1D1" presStyleIdx="3" presStyleCnt="7"/>
      <dgm:spPr/>
      <dgm:t>
        <a:bodyPr/>
        <a:lstStyle/>
        <a:p>
          <a:endParaRPr lang="ru-RU"/>
        </a:p>
      </dgm:t>
    </dgm:pt>
    <dgm:pt modelId="{56A76D11-5858-4263-9EC4-BDBECE765EAB}" type="pres">
      <dgm:prSet presAssocID="{AAF82B13-A8BD-4D73-B662-F6A3CC6E0C7E}" presName="node" presStyleLbl="node1" presStyleIdx="4" presStyleCnt="7" custScaleX="153505" custRadScaleRad="100794" custRadScaleInc="43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DE0EE-A7EC-4D2A-BCB0-ED5CD906CA32}" type="pres">
      <dgm:prSet presAssocID="{AAF82B13-A8BD-4D73-B662-F6A3CC6E0C7E}" presName="spNode" presStyleCnt="0"/>
      <dgm:spPr/>
    </dgm:pt>
    <dgm:pt modelId="{4EC48C8D-15F6-4D12-BD84-4635060BEFB8}" type="pres">
      <dgm:prSet presAssocID="{9AF8898D-3704-4B69-9491-3C72F482F9F7}" presName="sibTrans" presStyleLbl="sibTrans1D1" presStyleIdx="4" presStyleCnt="7"/>
      <dgm:spPr/>
      <dgm:t>
        <a:bodyPr/>
        <a:lstStyle/>
        <a:p>
          <a:endParaRPr lang="ru-RU"/>
        </a:p>
      </dgm:t>
    </dgm:pt>
    <dgm:pt modelId="{0BBDC361-89FB-43AA-9188-2F0D0398E576}" type="pres">
      <dgm:prSet presAssocID="{4311508E-DBE5-4FCF-8F15-BCDAC6FE0341}" presName="node" presStyleLbl="node1" presStyleIdx="5" presStyleCnt="7" custScaleX="153505" custRadScaleRad="115318" custRadScaleInc="28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26849-841F-4B37-B131-6C86B9043A22}" type="pres">
      <dgm:prSet presAssocID="{4311508E-DBE5-4FCF-8F15-BCDAC6FE0341}" presName="spNode" presStyleCnt="0"/>
      <dgm:spPr/>
    </dgm:pt>
    <dgm:pt modelId="{02AB634D-5AEF-404E-94FA-05DB27ABC34F}" type="pres">
      <dgm:prSet presAssocID="{28DC5528-ABAD-4768-AAB8-6F01FD34C747}" presName="sibTrans" presStyleLbl="sibTrans1D1" presStyleIdx="5" presStyleCnt="7"/>
      <dgm:spPr/>
      <dgm:t>
        <a:bodyPr/>
        <a:lstStyle/>
        <a:p>
          <a:endParaRPr lang="ru-RU"/>
        </a:p>
      </dgm:t>
    </dgm:pt>
    <dgm:pt modelId="{3181284D-E351-4948-9E41-8CDE1769D95B}" type="pres">
      <dgm:prSet presAssocID="{4546292A-B962-4C8D-9A84-6193C120E5D4}" presName="node" presStyleLbl="node1" presStyleIdx="6" presStyleCnt="7" custScaleX="153505" custRadScaleRad="105896" custRadScaleInc="-6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7BE69-409C-4309-82F8-E8F8933B2503}" type="pres">
      <dgm:prSet presAssocID="{4546292A-B962-4C8D-9A84-6193C120E5D4}" presName="spNode" presStyleCnt="0"/>
      <dgm:spPr/>
    </dgm:pt>
    <dgm:pt modelId="{01C06E35-D177-4F9F-BBD3-8396B41C6598}" type="pres">
      <dgm:prSet presAssocID="{8EED2C64-8574-4AB1-94B9-021AFF359769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452C8607-C9FB-45E0-A40C-436F054263B5}" type="presOf" srcId="{4D20A0F5-2789-464D-B58D-56BB74D7FFB2}" destId="{AB1B21C8-E9D1-42E1-9413-83314C3ABCEB}" srcOrd="0" destOrd="0" presId="urn:microsoft.com/office/officeart/2005/8/layout/cycle6"/>
    <dgm:cxn modelId="{0DCE0AB2-215C-43FF-ADCB-3DC469F117C4}" type="presOf" srcId="{9AF8898D-3704-4B69-9491-3C72F482F9F7}" destId="{4EC48C8D-15F6-4D12-BD84-4635060BEFB8}" srcOrd="0" destOrd="0" presId="urn:microsoft.com/office/officeart/2005/8/layout/cycle6"/>
    <dgm:cxn modelId="{D2158A91-AA7A-4317-92A4-0A267AD14659}" srcId="{F4DB667D-8135-4188-B774-AC0F44891A04}" destId="{AAF82B13-A8BD-4D73-B662-F6A3CC6E0C7E}" srcOrd="4" destOrd="0" parTransId="{1622C29F-5518-4DBD-B745-07BADDE72CD7}" sibTransId="{9AF8898D-3704-4B69-9491-3C72F482F9F7}"/>
    <dgm:cxn modelId="{8218DCB6-29CA-4511-84AE-355345F74AB0}" type="presOf" srcId="{8EED2C64-8574-4AB1-94B9-021AFF359769}" destId="{01C06E35-D177-4F9F-BBD3-8396B41C6598}" srcOrd="0" destOrd="0" presId="urn:microsoft.com/office/officeart/2005/8/layout/cycle6"/>
    <dgm:cxn modelId="{3F4FDACA-D541-4BF3-A8B2-8F19332701C7}" type="presOf" srcId="{6463896A-5A4B-4DA3-9969-1143C6175D9B}" destId="{D2017225-E71F-4C4E-A58F-FA8940184960}" srcOrd="0" destOrd="0" presId="urn:microsoft.com/office/officeart/2005/8/layout/cycle6"/>
    <dgm:cxn modelId="{28B7E6B3-FC89-42DA-B026-54CF0B54FE47}" type="presOf" srcId="{4311508E-DBE5-4FCF-8F15-BCDAC6FE0341}" destId="{0BBDC361-89FB-43AA-9188-2F0D0398E576}" srcOrd="0" destOrd="0" presId="urn:microsoft.com/office/officeart/2005/8/layout/cycle6"/>
    <dgm:cxn modelId="{74066764-1C9F-4542-BE59-22C569E00351}" srcId="{F4DB667D-8135-4188-B774-AC0F44891A04}" destId="{D735373B-91F1-412C-A219-90285928B342}" srcOrd="3" destOrd="0" parTransId="{749E09D2-02D5-402A-ADF6-8B76910B51BB}" sibTransId="{09DA6DBC-CDED-4CEC-8105-80640A2A72BA}"/>
    <dgm:cxn modelId="{DEF23B09-C22B-4C11-A74A-64384CC6476A}" srcId="{F4DB667D-8135-4188-B774-AC0F44891A04}" destId="{B7E1A78A-1D72-453F-B8DB-ED91591DBC18}" srcOrd="2" destOrd="0" parTransId="{A4BCFC64-55A8-4153-9B5D-797976E0D23D}" sibTransId="{E1003030-2903-4A47-A65D-5EDFCE00AB8D}"/>
    <dgm:cxn modelId="{0AD1A0EE-6A1C-411D-9916-5B531BFE2388}" srcId="{F4DB667D-8135-4188-B774-AC0F44891A04}" destId="{4311508E-DBE5-4FCF-8F15-BCDAC6FE0341}" srcOrd="5" destOrd="0" parTransId="{94B95016-9FE6-4373-AAA9-AB7DB8BFD78A}" sibTransId="{28DC5528-ABAD-4768-AAB8-6F01FD34C747}"/>
    <dgm:cxn modelId="{93A68D23-ACC0-4D34-9228-A1D69728FFCA}" type="presOf" srcId="{AAF82B13-A8BD-4D73-B662-F6A3CC6E0C7E}" destId="{56A76D11-5858-4263-9EC4-BDBECE765EAB}" srcOrd="0" destOrd="0" presId="urn:microsoft.com/office/officeart/2005/8/layout/cycle6"/>
    <dgm:cxn modelId="{7A71ABE7-1B2D-44E7-8B2E-A08E8AC74377}" type="presOf" srcId="{4546292A-B962-4C8D-9A84-6193C120E5D4}" destId="{3181284D-E351-4948-9E41-8CDE1769D95B}" srcOrd="0" destOrd="0" presId="urn:microsoft.com/office/officeart/2005/8/layout/cycle6"/>
    <dgm:cxn modelId="{280993AB-BFAD-443C-A830-A278C79240C3}" srcId="{F4DB667D-8135-4188-B774-AC0F44891A04}" destId="{A86E5EEF-3A28-4841-8356-CBABE399814E}" srcOrd="0" destOrd="0" parTransId="{8CB89260-3B38-4311-B6F6-00D54299D061}" sibTransId="{6463896A-5A4B-4DA3-9969-1143C6175D9B}"/>
    <dgm:cxn modelId="{35118A4A-29E3-4E27-B493-399D6AC7BDE2}" type="presOf" srcId="{A86E5EEF-3A28-4841-8356-CBABE399814E}" destId="{C1D62451-46B3-4C68-AE54-77D60E996719}" srcOrd="0" destOrd="0" presId="urn:microsoft.com/office/officeart/2005/8/layout/cycle6"/>
    <dgm:cxn modelId="{FD749EE1-A7A2-46F7-A9F9-B92F34C8F770}" type="presOf" srcId="{E1003030-2903-4A47-A65D-5EDFCE00AB8D}" destId="{4053AE4C-6405-4A62-B937-3A666352AFAC}" srcOrd="0" destOrd="0" presId="urn:microsoft.com/office/officeart/2005/8/layout/cycle6"/>
    <dgm:cxn modelId="{B7929859-72A2-4DA7-BCF0-C15AAEDE051C}" srcId="{F4DB667D-8135-4188-B774-AC0F44891A04}" destId="{9E944E1F-7262-443B-B277-9E704F2C7003}" srcOrd="1" destOrd="0" parTransId="{A5325F2E-B01E-4F7D-9FF7-05DEFA230DD7}" sibTransId="{4D20A0F5-2789-464D-B58D-56BB74D7FFB2}"/>
    <dgm:cxn modelId="{007BF33E-3084-48B5-BD8F-4345DB227854}" type="presOf" srcId="{28DC5528-ABAD-4768-AAB8-6F01FD34C747}" destId="{02AB634D-5AEF-404E-94FA-05DB27ABC34F}" srcOrd="0" destOrd="0" presId="urn:microsoft.com/office/officeart/2005/8/layout/cycle6"/>
    <dgm:cxn modelId="{412691B4-EB5C-488C-A1E5-5613201CB34A}" type="presOf" srcId="{F4DB667D-8135-4188-B774-AC0F44891A04}" destId="{85DE6DB7-D195-4F1C-B7D0-6F45C7FD7064}" srcOrd="0" destOrd="0" presId="urn:microsoft.com/office/officeart/2005/8/layout/cycle6"/>
    <dgm:cxn modelId="{2C650E25-5594-4D9D-925E-AF2CFEAA7AAD}" srcId="{F4DB667D-8135-4188-B774-AC0F44891A04}" destId="{4546292A-B962-4C8D-9A84-6193C120E5D4}" srcOrd="6" destOrd="0" parTransId="{472AFABC-D8FA-4A80-8926-A394ABB8B00C}" sibTransId="{8EED2C64-8574-4AB1-94B9-021AFF359769}"/>
    <dgm:cxn modelId="{B191A881-B501-4F8B-A983-1F4863D5B5F9}" type="presOf" srcId="{D735373B-91F1-412C-A219-90285928B342}" destId="{23542572-FC18-4E81-9310-0016DD086C13}" srcOrd="0" destOrd="0" presId="urn:microsoft.com/office/officeart/2005/8/layout/cycle6"/>
    <dgm:cxn modelId="{DACD4BE1-3993-4E13-BA10-CB228929E983}" type="presOf" srcId="{09DA6DBC-CDED-4CEC-8105-80640A2A72BA}" destId="{2371F225-E01A-4D4F-899E-2ADFC4317ACB}" srcOrd="0" destOrd="0" presId="urn:microsoft.com/office/officeart/2005/8/layout/cycle6"/>
    <dgm:cxn modelId="{5C34F043-66DB-4A29-A45E-5761E8E4A8D8}" type="presOf" srcId="{B7E1A78A-1D72-453F-B8DB-ED91591DBC18}" destId="{985D72AF-389B-46B6-ADF0-27D728D583EA}" srcOrd="0" destOrd="0" presId="urn:microsoft.com/office/officeart/2005/8/layout/cycle6"/>
    <dgm:cxn modelId="{6E38AD32-99FE-4D7E-8787-CAE5EC991348}" type="presOf" srcId="{9E944E1F-7262-443B-B277-9E704F2C7003}" destId="{F6D62BD9-64FC-428D-B75D-E268DF1DBF7B}" srcOrd="0" destOrd="0" presId="urn:microsoft.com/office/officeart/2005/8/layout/cycle6"/>
    <dgm:cxn modelId="{0238B587-27DB-4C26-8C28-A2BD42DC20E1}" type="presParOf" srcId="{85DE6DB7-D195-4F1C-B7D0-6F45C7FD7064}" destId="{C1D62451-46B3-4C68-AE54-77D60E996719}" srcOrd="0" destOrd="0" presId="urn:microsoft.com/office/officeart/2005/8/layout/cycle6"/>
    <dgm:cxn modelId="{079C76A5-FBA2-4167-AAAE-D82C106BF6F0}" type="presParOf" srcId="{85DE6DB7-D195-4F1C-B7D0-6F45C7FD7064}" destId="{51FAF3FE-6E05-4237-8752-82DB06443A33}" srcOrd="1" destOrd="0" presId="urn:microsoft.com/office/officeart/2005/8/layout/cycle6"/>
    <dgm:cxn modelId="{A13652BD-6BBC-4493-98FD-078BC297AFE0}" type="presParOf" srcId="{85DE6DB7-D195-4F1C-B7D0-6F45C7FD7064}" destId="{D2017225-E71F-4C4E-A58F-FA8940184960}" srcOrd="2" destOrd="0" presId="urn:microsoft.com/office/officeart/2005/8/layout/cycle6"/>
    <dgm:cxn modelId="{2C15F97F-C246-463C-972C-B9F3514155F0}" type="presParOf" srcId="{85DE6DB7-D195-4F1C-B7D0-6F45C7FD7064}" destId="{F6D62BD9-64FC-428D-B75D-E268DF1DBF7B}" srcOrd="3" destOrd="0" presId="urn:microsoft.com/office/officeart/2005/8/layout/cycle6"/>
    <dgm:cxn modelId="{541361E5-156D-48CC-AD7B-5C4AB2ADB216}" type="presParOf" srcId="{85DE6DB7-D195-4F1C-B7D0-6F45C7FD7064}" destId="{2D3F9618-96A1-4036-8EE6-25CB4C83A05D}" srcOrd="4" destOrd="0" presId="urn:microsoft.com/office/officeart/2005/8/layout/cycle6"/>
    <dgm:cxn modelId="{FE070AAB-93F1-4A72-9EFF-1ECC1C8D4A50}" type="presParOf" srcId="{85DE6DB7-D195-4F1C-B7D0-6F45C7FD7064}" destId="{AB1B21C8-E9D1-42E1-9413-83314C3ABCEB}" srcOrd="5" destOrd="0" presId="urn:microsoft.com/office/officeart/2005/8/layout/cycle6"/>
    <dgm:cxn modelId="{B5EF54B7-7251-408E-85D1-14C54D3B0D74}" type="presParOf" srcId="{85DE6DB7-D195-4F1C-B7D0-6F45C7FD7064}" destId="{985D72AF-389B-46B6-ADF0-27D728D583EA}" srcOrd="6" destOrd="0" presId="urn:microsoft.com/office/officeart/2005/8/layout/cycle6"/>
    <dgm:cxn modelId="{54290233-DD0F-49DD-ADC7-949A679F5857}" type="presParOf" srcId="{85DE6DB7-D195-4F1C-B7D0-6F45C7FD7064}" destId="{4EF4BEFF-3DAC-4A5E-A9ED-58F1637B0C78}" srcOrd="7" destOrd="0" presId="urn:microsoft.com/office/officeart/2005/8/layout/cycle6"/>
    <dgm:cxn modelId="{7C2805A4-931D-43ED-868A-7332623C9A65}" type="presParOf" srcId="{85DE6DB7-D195-4F1C-B7D0-6F45C7FD7064}" destId="{4053AE4C-6405-4A62-B937-3A666352AFAC}" srcOrd="8" destOrd="0" presId="urn:microsoft.com/office/officeart/2005/8/layout/cycle6"/>
    <dgm:cxn modelId="{426978F0-89DA-430F-9A12-DBF686086481}" type="presParOf" srcId="{85DE6DB7-D195-4F1C-B7D0-6F45C7FD7064}" destId="{23542572-FC18-4E81-9310-0016DD086C13}" srcOrd="9" destOrd="0" presId="urn:microsoft.com/office/officeart/2005/8/layout/cycle6"/>
    <dgm:cxn modelId="{A4594D32-DE14-43A4-ABDD-E9D4E33E3C34}" type="presParOf" srcId="{85DE6DB7-D195-4F1C-B7D0-6F45C7FD7064}" destId="{F797EE67-BBAB-4C28-A172-C513B7176949}" srcOrd="10" destOrd="0" presId="urn:microsoft.com/office/officeart/2005/8/layout/cycle6"/>
    <dgm:cxn modelId="{CC10EEE6-FC1B-4E0A-87BD-41F88E38D4A5}" type="presParOf" srcId="{85DE6DB7-D195-4F1C-B7D0-6F45C7FD7064}" destId="{2371F225-E01A-4D4F-899E-2ADFC4317ACB}" srcOrd="11" destOrd="0" presId="urn:microsoft.com/office/officeart/2005/8/layout/cycle6"/>
    <dgm:cxn modelId="{1BC2093D-2477-44CB-9D0E-1CFD0D78D4E0}" type="presParOf" srcId="{85DE6DB7-D195-4F1C-B7D0-6F45C7FD7064}" destId="{56A76D11-5858-4263-9EC4-BDBECE765EAB}" srcOrd="12" destOrd="0" presId="urn:microsoft.com/office/officeart/2005/8/layout/cycle6"/>
    <dgm:cxn modelId="{92550080-94EE-49CF-97DA-8CBFF77DD477}" type="presParOf" srcId="{85DE6DB7-D195-4F1C-B7D0-6F45C7FD7064}" destId="{091DE0EE-A7EC-4D2A-BCB0-ED5CD906CA32}" srcOrd="13" destOrd="0" presId="urn:microsoft.com/office/officeart/2005/8/layout/cycle6"/>
    <dgm:cxn modelId="{8C0409C5-D006-4E97-A6F1-DFA7FB84FC1C}" type="presParOf" srcId="{85DE6DB7-D195-4F1C-B7D0-6F45C7FD7064}" destId="{4EC48C8D-15F6-4D12-BD84-4635060BEFB8}" srcOrd="14" destOrd="0" presId="urn:microsoft.com/office/officeart/2005/8/layout/cycle6"/>
    <dgm:cxn modelId="{A6651152-5316-4C4E-A763-ECD55F785636}" type="presParOf" srcId="{85DE6DB7-D195-4F1C-B7D0-6F45C7FD7064}" destId="{0BBDC361-89FB-43AA-9188-2F0D0398E576}" srcOrd="15" destOrd="0" presId="urn:microsoft.com/office/officeart/2005/8/layout/cycle6"/>
    <dgm:cxn modelId="{00CB6A56-0FD1-480E-8D97-4EF99477115D}" type="presParOf" srcId="{85DE6DB7-D195-4F1C-B7D0-6F45C7FD7064}" destId="{73026849-841F-4B37-B131-6C86B9043A22}" srcOrd="16" destOrd="0" presId="urn:microsoft.com/office/officeart/2005/8/layout/cycle6"/>
    <dgm:cxn modelId="{730AAFF3-2470-4899-BB2A-9B490B546181}" type="presParOf" srcId="{85DE6DB7-D195-4F1C-B7D0-6F45C7FD7064}" destId="{02AB634D-5AEF-404E-94FA-05DB27ABC34F}" srcOrd="17" destOrd="0" presId="urn:microsoft.com/office/officeart/2005/8/layout/cycle6"/>
    <dgm:cxn modelId="{BADAA11D-AAA9-4AD1-9709-70B3CA839E61}" type="presParOf" srcId="{85DE6DB7-D195-4F1C-B7D0-6F45C7FD7064}" destId="{3181284D-E351-4948-9E41-8CDE1769D95B}" srcOrd="18" destOrd="0" presId="urn:microsoft.com/office/officeart/2005/8/layout/cycle6"/>
    <dgm:cxn modelId="{E32711F9-E39E-4DC1-A182-AB7B7058845A}" type="presParOf" srcId="{85DE6DB7-D195-4F1C-B7D0-6F45C7FD7064}" destId="{4BA7BE69-409C-4309-82F8-E8F8933B2503}" srcOrd="19" destOrd="0" presId="urn:microsoft.com/office/officeart/2005/8/layout/cycle6"/>
    <dgm:cxn modelId="{08DA847A-1642-4C36-81CC-9F6E25ADBC14}" type="presParOf" srcId="{85DE6DB7-D195-4F1C-B7D0-6F45C7FD7064}" destId="{01C06E35-D177-4F9F-BBD3-8396B41C6598}" srcOrd="20" destOrd="0" presId="urn:microsoft.com/office/officeart/2005/8/layout/cycle6"/>
  </dgm:cxnLst>
  <dgm:bg>
    <a:effectLst>
      <a:softEdge rad="127000"/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file:///C:\Users\admin\AppData\Local\Temp\FineReader10\media\image1.jpeg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3.jpeg"/><Relationship Id="rId7" Type="http://schemas.openxmlformats.org/officeDocument/2006/relationships/diagramData" Target="../diagrams/data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4.jpeg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344816" cy="5328592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defRPr/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ОТКРЫТЫХ ДВЕРЕЙ»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омплектование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города Екатеринбурга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2020/2021 учебный год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http://chkadm.ru/upload/image/links/small/123_smal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8" y="188640"/>
            <a:ext cx="177800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88640"/>
            <a:ext cx="7563352" cy="12961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АРИАТИВНЫЕ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ДОШКОЛЬНОГО ОБРАЗОВАНИЯ ДЛЯ ДЕТЕЙ ДО 3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заявлению родителей (законных представителей),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зарегистрированному в управлении образования района)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7468988"/>
              </p:ext>
            </p:extLst>
          </p:nvPr>
        </p:nvGraphicFramePr>
        <p:xfrm>
          <a:off x="539552" y="1700808"/>
          <a:ext cx="8208912" cy="45955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2808"/>
              </a:tblGrid>
              <a:tr h="36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аименование формы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4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0-1 год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-парк: обучение в коляске»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первого года жизни на территории МДОО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патронаж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первого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Родительский игровой стенд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4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1-2 года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«Вместе с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мамой»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-парк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: городская прогулка»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патронаж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0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2-3 года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третьего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4638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484784"/>
            <a:ext cx="7563352" cy="4538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СОБЕННОСТИ ВАРИАТИВНЫХ ФОРМ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1382741"/>
              </p:ext>
            </p:extLst>
          </p:nvPr>
        </p:nvGraphicFramePr>
        <p:xfrm>
          <a:off x="323528" y="1412776"/>
          <a:ext cx="8424937" cy="4740328"/>
        </p:xfrm>
        <a:graphic>
          <a:graphicData uri="http://schemas.openxmlformats.org/drawingml/2006/table">
            <a:tbl>
              <a:tblPr/>
              <a:tblGrid>
                <a:gridCol w="45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1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54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поддержки «Первые шаги» 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7258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5"/>
            <a:ext cx="8928992" cy="10801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КОМПЛЕКТОВАНИЕ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2020-2021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учебном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МАДОУ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ЦРР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556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2 до 3 лет —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раннего возраста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мест - 20</a:t>
            </a: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3 до 4 лет —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мест -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8822214" cy="142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содержании  Образовательной  программы </a:t>
            </a:r>
            <a:r>
              <a:rPr lang="ru-RU" sz="2400" b="1" dirty="0" smtClean="0"/>
              <a:t>Центра развития ребенка - детского сада № 556</a:t>
            </a:r>
            <a:r>
              <a:rPr lang="ru-RU" sz="2400" dirty="0" smtClean="0"/>
              <a:t> учитывается комплексная  образовательная программа дошкольного образования </a:t>
            </a:r>
            <a:r>
              <a:rPr lang="ru-RU" sz="2400" b="1" dirty="0" smtClean="0"/>
              <a:t>«Детство»</a:t>
            </a:r>
            <a:endParaRPr lang="ru-RU" sz="2400" b="1" dirty="0"/>
          </a:p>
        </p:txBody>
      </p:sp>
      <p:pic>
        <p:nvPicPr>
          <p:cNvPr id="3" name="Picture 2" descr="C:\Users\admin\AppData\Local\Temp\FineReader10\media\image1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1001445">
            <a:off x="408354" y="1232574"/>
            <a:ext cx="1166763" cy="15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ФОТО\ГРУППЫ\ГРУППА  СОЛОВЬЕВОЙ\2009-2010\S6300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357298"/>
            <a:ext cx="2357421" cy="176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:\ФОТО\ГРУППЫ\ЧУСОВА\Новая папка\IMG_1275.jpg"/>
          <p:cNvPicPr>
            <a:picLocks noChangeAspect="1" noChangeArrowheads="1"/>
          </p:cNvPicPr>
          <p:nvPr/>
        </p:nvPicPr>
        <p:blipFill>
          <a:blip r:embed="rId5" cstate="print"/>
          <a:srcRect b="16128"/>
          <a:stretch>
            <a:fillRect/>
          </a:stretch>
        </p:blipFill>
        <p:spPr bwMode="auto">
          <a:xfrm>
            <a:off x="714348" y="3000372"/>
            <a:ext cx="124286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ФОТО\ДЛЯ РОО\для РОО\фестиваль здоровья Ансамбль Березка\IMG_3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072074"/>
            <a:ext cx="2286016" cy="171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P41100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643702" y="3214686"/>
            <a:ext cx="2286016" cy="171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8" descr="IMG_3440.jpg"/>
          <p:cNvPicPr>
            <a:picLocks noChangeAspect="1"/>
          </p:cNvPicPr>
          <p:nvPr/>
        </p:nvPicPr>
        <p:blipFill>
          <a:blip r:embed="rId8" cstate="print"/>
          <a:srcRect l="6000" t="4000" r="11200" b="4000"/>
          <a:stretch>
            <a:fillRect/>
          </a:stretch>
        </p:blipFill>
        <p:spPr bwMode="auto">
          <a:xfrm>
            <a:off x="214282" y="5072050"/>
            <a:ext cx="214314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G:\АТТЕСТАЦИЯ\А Т Т Е С Т А Ц И Я ПЕДАГОГОВ ВСЕ ПАКЕТЫ\2019-2020\ПЛАСТЕЕВА ЛМ\ПАКЕТ ПЛАСТЕЕВА 2019\ФОТО\0dffb1d6-d2c6-4ecc-93d1-1a82a4b645e0.JPG"/>
          <p:cNvPicPr>
            <a:picLocks noChangeAspect="1" noChangeArrowheads="1"/>
          </p:cNvPicPr>
          <p:nvPr/>
        </p:nvPicPr>
        <p:blipFill>
          <a:blip r:embed="rId9" cstate="print"/>
          <a:srcRect l="13636" t="15837" b="19001"/>
          <a:stretch>
            <a:fillRect/>
          </a:stretch>
        </p:blipFill>
        <p:spPr bwMode="auto">
          <a:xfrm>
            <a:off x="4643438" y="5102121"/>
            <a:ext cx="1785950" cy="1755879"/>
          </a:xfrm>
          <a:prstGeom prst="rect">
            <a:avLst/>
          </a:prstGeom>
          <a:noFill/>
        </p:spPr>
      </p:pic>
      <p:pic>
        <p:nvPicPr>
          <p:cNvPr id="10" name="Picture 6" descr="G:\АТТЕСТАЦИЯ\А Т Т Е С Т А Ц И Я ПЕДАГОГОВ ВСЕ ПАКЕТЫ\2019-2020\ПЛАСТЕЕВА ЛМ\ПАКЕТ ПЛАСТЕЕВА 2019\ФОТО\fcad3849-86a9-42c6-becf-e3e39b613280.JPG"/>
          <p:cNvPicPr>
            <a:picLocks noChangeAspect="1" noChangeArrowheads="1"/>
          </p:cNvPicPr>
          <p:nvPr/>
        </p:nvPicPr>
        <p:blipFill>
          <a:blip r:embed="rId10" cstate="print"/>
          <a:srcRect b="19148"/>
          <a:stretch>
            <a:fillRect/>
          </a:stretch>
        </p:blipFill>
        <p:spPr bwMode="auto">
          <a:xfrm>
            <a:off x="4500562" y="3214686"/>
            <a:ext cx="172296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G:\АТТЕСТАЦИЯ\А Т Т Е С Т А Ц И Я ПЕДАГОГОВ ВСЕ ПАКЕТЫ\2019-2020\ДОБРЫНИНА АВ\ФОТО по 3 группе\ФОТО по 3 группе\Физкультура и фитнесс\IMG_20181214_161602.JPG"/>
          <p:cNvPicPr>
            <a:picLocks noChangeAspect="1" noChangeArrowheads="1"/>
          </p:cNvPicPr>
          <p:nvPr/>
        </p:nvPicPr>
        <p:blipFill>
          <a:blip r:embed="rId11" cstate="print"/>
          <a:srcRect t="22222" b="8334"/>
          <a:stretch>
            <a:fillRect/>
          </a:stretch>
        </p:blipFill>
        <p:spPr bwMode="auto">
          <a:xfrm>
            <a:off x="2500298" y="5072050"/>
            <a:ext cx="1928840" cy="1785950"/>
          </a:xfrm>
          <a:prstGeom prst="rect">
            <a:avLst/>
          </a:prstGeom>
          <a:noFill/>
        </p:spPr>
      </p:pic>
      <p:pic>
        <p:nvPicPr>
          <p:cNvPr id="12" name="Picture 4" descr="http://tropinki556.ru/wp-content/gallery/konkurs-2019-gruppa-3/3.jpg"/>
          <p:cNvPicPr>
            <a:picLocks noChangeAspect="1" noChangeArrowheads="1"/>
          </p:cNvPicPr>
          <p:nvPr/>
        </p:nvPicPr>
        <p:blipFill>
          <a:blip r:embed="rId12"/>
          <a:srcRect t="7695" b="11537"/>
          <a:stretch>
            <a:fillRect/>
          </a:stretch>
        </p:blipFill>
        <p:spPr bwMode="auto">
          <a:xfrm>
            <a:off x="2786050" y="1643050"/>
            <a:ext cx="2476549" cy="1500198"/>
          </a:xfrm>
          <a:prstGeom prst="rect">
            <a:avLst/>
          </a:prstGeom>
          <a:noFill/>
        </p:spPr>
      </p:pic>
      <p:pic>
        <p:nvPicPr>
          <p:cNvPr id="13" name="Picture 3" descr="G:\АТТЕСТАЦИЯ\А Т Т Е С Т А Ц И Я ПЕДАГОГОВ ВСЕ ПАКЕТЫ\2019\МИННИАХМЕТОВА МР\фото\photo_2019-02-13_17-32-05.jpg"/>
          <p:cNvPicPr>
            <a:picLocks noChangeAspect="1" noChangeArrowheads="1"/>
          </p:cNvPicPr>
          <p:nvPr/>
        </p:nvPicPr>
        <p:blipFill>
          <a:blip r:embed="rId13" cstate="print"/>
          <a:srcRect l="16406" t="4149" r="17187" b="4575"/>
          <a:stretch>
            <a:fillRect/>
          </a:stretch>
        </p:blipFill>
        <p:spPr bwMode="auto">
          <a:xfrm>
            <a:off x="2428860" y="3214686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 РППС В  СООТВЕТСТВИИ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 ФГОС  ДО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D:\ФОТО\2017\ПРОВЕРКА октябрь 2017\IMG_2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714752"/>
            <a:ext cx="225029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Picture 5" descr="D:\ФОТО\2017\ПРОВЕРКА октябрь 2017\IMG_2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2428892" cy="323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D:\ФОТО\2017\ПРОВЕРКА октябрь 2017\IMG_2857.JPG"/>
          <p:cNvPicPr>
            <a:picLocks noChangeAspect="1" noChangeArrowheads="1"/>
          </p:cNvPicPr>
          <p:nvPr/>
        </p:nvPicPr>
        <p:blipFill>
          <a:blip r:embed="rId4" cstate="print"/>
          <a:srcRect b="7894"/>
          <a:stretch>
            <a:fillRect/>
          </a:stretch>
        </p:blipFill>
        <p:spPr bwMode="auto">
          <a:xfrm>
            <a:off x="2857488" y="4357694"/>
            <a:ext cx="3357586" cy="235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acer\Desktop\моя аттестация 2017\Новая папка\P1030653.JPG"/>
          <p:cNvPicPr>
            <a:picLocks noChangeAspect="1" noChangeArrowheads="1"/>
          </p:cNvPicPr>
          <p:nvPr/>
        </p:nvPicPr>
        <p:blipFill>
          <a:blip r:embed="rId5" cstate="print"/>
          <a:srcRect l="20034" t="8219" r="7534" b="3423"/>
          <a:stretch>
            <a:fillRect/>
          </a:stretch>
        </p:blipFill>
        <p:spPr bwMode="auto">
          <a:xfrm>
            <a:off x="3071802" y="1500174"/>
            <a:ext cx="296714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dima\Desktop\ФОТОГРАФИИ ГАСКАРОВОЙ\OuQxpXZPC08.jpg"/>
          <p:cNvPicPr>
            <a:picLocks noChangeAspect="1" noChangeArrowheads="1"/>
          </p:cNvPicPr>
          <p:nvPr/>
        </p:nvPicPr>
        <p:blipFill>
          <a:blip r:embed="rId6" cstate="print"/>
          <a:srcRect l="32709"/>
          <a:stretch>
            <a:fillRect/>
          </a:stretch>
        </p:blipFill>
        <p:spPr bwMode="auto">
          <a:xfrm>
            <a:off x="6429388" y="857232"/>
            <a:ext cx="243560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:\DCIM\101OLYMP\P1010020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10000" r="2500"/>
          <a:stretch>
            <a:fillRect/>
          </a:stretch>
        </p:blipFill>
        <p:spPr bwMode="auto">
          <a:xfrm>
            <a:off x="142844" y="1214422"/>
            <a:ext cx="250033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СОЛЯНАЯ ПЕЩЕРА\С А Й Т  Д Е Т С К О Г О  С А Д А\Лето 2013\Праздник мяча\P8010029.JPG"/>
          <p:cNvPicPr>
            <a:picLocks noChangeAspect="1" noChangeArrowheads="1"/>
          </p:cNvPicPr>
          <p:nvPr/>
        </p:nvPicPr>
        <p:blipFill>
          <a:blip r:embed="rId2" cstate="print"/>
          <a:srcRect l="20913" t="17789" r="8414" b="10416"/>
          <a:stretch>
            <a:fillRect/>
          </a:stretch>
        </p:blipFill>
        <p:spPr bwMode="auto">
          <a:xfrm>
            <a:off x="142844" y="4429132"/>
            <a:ext cx="3000396" cy="2286016"/>
          </a:xfrm>
          <a:prstGeom prst="rect">
            <a:avLst/>
          </a:prstGeom>
          <a:noFill/>
        </p:spPr>
      </p:pic>
      <p:pic>
        <p:nvPicPr>
          <p:cNvPr id="2051" name="Picture 3" descr="G:\ФОТО\ГРУППЫ\ПЕТРОВИЧ  Спиридонова\Фото садик\SDC12075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b="15788"/>
          <a:stretch>
            <a:fillRect/>
          </a:stretch>
        </p:blipFill>
        <p:spPr bwMode="auto">
          <a:xfrm>
            <a:off x="5929322" y="1357298"/>
            <a:ext cx="305392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ФОТО\556 ФОТО ДЛЯ ИРО\фотки1004 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s1.1zoom.me/big0/344/Boys_Little_girls_Three_505863.jpg"/>
          <p:cNvPicPr/>
          <p:nvPr/>
        </p:nvPicPr>
        <p:blipFill>
          <a:blip r:embed="rId5"/>
          <a:srcRect l="13161" t="19072" r="38683" b="28093"/>
          <a:stretch>
            <a:fillRect/>
          </a:stretch>
        </p:blipFill>
        <p:spPr bwMode="auto">
          <a:xfrm>
            <a:off x="3143240" y="3214686"/>
            <a:ext cx="3214710" cy="22091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854"/>
            <a:ext cx="8822214" cy="17400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Портрет выпускника</a:t>
            </a:r>
            <a:r>
              <a:rPr lang="ru-RU" dirty="0" smtClean="0"/>
              <a:t> </a:t>
            </a:r>
            <a:r>
              <a:rPr lang="ru-RU" b="1" dirty="0" smtClean="0"/>
              <a:t>МАДОУ ЦРР – детского сада № 556 «Тропинки детства»</a:t>
            </a:r>
            <a:endParaRPr lang="ru-RU" dirty="0"/>
          </a:p>
        </p:txBody>
      </p:sp>
      <p:pic>
        <p:nvPicPr>
          <p:cNvPr id="8" name="Picture 7" descr="G:\АТТЕСТАЦИЯ\А Т Т Е С Т А Ц И Я ПЕДАГОГОВ ВСЕ ПАКЕТЫ\2019\МИННИАХМЕТОВА МР\фото\PHOTO-2019-02-12-21-18-58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85860"/>
            <a:ext cx="3309928" cy="2482446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1142976" y="1928802"/>
          <a:ext cx="7143800" cy="465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МАДОУ ЦРР – детский сад № 556</a:t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«Тропинки детства»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8" name="Содержимое 3" descr="P73002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714356"/>
            <a:ext cx="2213366" cy="295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ФОТО\556 ФОТО ДЛЯ ИРО\P730003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214678" y="4714884"/>
            <a:ext cx="2635240" cy="1976430"/>
          </a:xfrm>
          <a:prstGeom prst="rect">
            <a:avLst/>
          </a:prstGeom>
          <a:noFill/>
        </p:spPr>
      </p:pic>
      <p:pic>
        <p:nvPicPr>
          <p:cNvPr id="1027" name="Picture 3" descr="G:\ФОТО\556 ФОТО ДЛЯ ИРО\P729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089561" cy="2786082"/>
          </a:xfrm>
          <a:prstGeom prst="rect">
            <a:avLst/>
          </a:prstGeom>
          <a:noFill/>
        </p:spPr>
      </p:pic>
      <p:pic>
        <p:nvPicPr>
          <p:cNvPr id="11" name="Picture 4" descr="C:\Users\dima\Desktop\ФОТОГРАФИИ ГАСКАРОВОЙ\IMG_20170808_11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662594"/>
            <a:ext cx="2885435" cy="205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F:\ФОТО\С Р Е Д А\ИНТЕРЬЕР ДОУ\P609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071546"/>
            <a:ext cx="4643438" cy="348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21386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 РЕГЛАМЕНТИРУЮЩИЕ ОРГАНИЗАЦИЮ  УЧЕТА И ЗАЧИСЛЕНИЕ ДЕТЕЙ В МУНИЦИПАЛЬНЫЕ  ДОШКОЛЬНЫЕ ОБРАЗОВАТЕЛЬНЫЕ ОРГАНИЗАЦИИ </a:t>
            </a:r>
            <a:r>
              <a:rPr lang="ru-RU" sz="6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/>
            </a:r>
            <a:br>
              <a:rPr lang="ru-RU" sz="6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</a:br>
            <a:r>
              <a:rPr lang="ru-RU" sz="36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3600" kern="0" dirty="0" smtClean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 rtlCol="0">
            <a:normAutofit fontScale="40000" lnSpcReduction="20000"/>
          </a:bodyPr>
          <a:lstStyle/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года № 273-ФЗ  «Об образовании в Российской Федерации» (ст.25, ст.30 п.2, ст.55 п.2)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08.04.2014 года № 293 «Об утверждении Порядка приема на обучение по образовательным программам дошкольного образования» (с изменениями)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30 августа 2013 № 1014 «О порядке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(с изменениями, внесенными на основании приказа Министерства просвещения от 21.01.2019 № 32)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15.05.2013 года № 26 «Об утверждении </a:t>
            </a:r>
            <a:r>
              <a:rPr lang="ru-RU" sz="3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algn="just" defTabSz="45720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утверждении Порядка и условий осуществления перевода,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от 13.01.2014 года № 8 «Об утверждении примерной формы договора об образовании по образовательным программам дошкольного образования»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2874"/>
            <a:ext cx="8462144" cy="1485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kern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 МУНИЦИПАЛЬНОГО УРОВНЯ РЕГЛАМЕНТИРУЮЩИЕ ОРГАНИЗАЦИЮ  УЧЕТА И ЗАЧИСЛЕНИЕ ДЕТЕЙ В МУНИЦИПАЛЬНЫЕ  ДОШКОЛЬНЫЕ ОБРАЗОВАТЕЛЬНЫЕ ОРГАНИЗАЦИИ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 rtlCol="0">
            <a:normAutofit fontScale="32500" lnSpcReduction="20000"/>
          </a:bodyPr>
          <a:lstStyle/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от 29.06.2012 года № 2807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города Екатеринбурга от 22.11.2016 № 2561/46/36 «Об утверждении Положения о порядке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Управления образования Администрации города Екатеринбурга от 05.09.2014 № 1833/46/36 « Об утверждении Положений о комиссиях по рассмотрению и утверждению списка учтённых детей, подлежащих обучению по образовательным программа дошкольного образования в муниципальном образовании «город Екатеринбург»»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от 18.03.2015 года № 689 «О закреплении территорий муниципального образования «город Екатеринбург» за муниципальными дошкольными образовательными организациями» (с изменениями)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404664"/>
            <a:ext cx="7467600" cy="14401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ВЕДЕТСЯ ПО ВОЗРАСТНЫМ ГРУППАМ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полных лет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текущего года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3-х лет — в группу раннего возраста;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4-го года жизни — в младшую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5-го года жизни — в среднюю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6-го года жизни — в старшую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7-го года жизни — в подготовительную группу.</a:t>
            </a:r>
          </a:p>
        </p:txBody>
      </p:sp>
    </p:spTree>
    <p:extLst>
      <p:ext uri="{BB962C8B-B14F-4D97-AF65-F5344CB8AC3E}">
        <p14:creationId xmlns="" xmlns:p14="http://schemas.microsoft.com/office/powerpoint/2010/main" val="1592396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6456" cy="15045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ЕРИОДЫ КОМПЛЕКТОВАНИЯ  МУНИЦИПАЛЬНЫХ ДОШКОЛЬНЫХ ОБРАЗОВАТЕЛЬНЫХ ОРГАНИЗАЦИЙ :</a:t>
            </a:r>
            <a:r>
              <a:rPr lang="ru-RU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2700" dirty="0" smtClean="0"/>
              <a:t> 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2060848"/>
            <a:ext cx="6912768" cy="3744640"/>
          </a:xfrm>
        </p:spPr>
        <p:txBody>
          <a:bodyPr rtlCol="0">
            <a:no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dirty="0" smtClean="0"/>
          </a:p>
          <a:p>
            <a:pPr marL="0" indent="0" algn="just" eaLnBrk="1" fontAlgn="t" hangingPunct="1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на следующий учебный год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апреля по 30 июня текущего года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 eaLnBrk="1" fontAlgn="t" hangingPunct="1">
              <a:buNone/>
              <a:defRPr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доукомплектования организаций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текущего года по 31 марта следующего календарного года (ежемесячно).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864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ОДЕЛЬ РАБОТЫ ПО ЗАЧИСЛЕНИЮ ДЕТЕЙ В </a:t>
            </a: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9512" y="1340768"/>
            <a:ext cx="2736304" cy="1647800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03848" y="1340768"/>
            <a:ext cx="2711238" cy="166058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44208" y="1340768"/>
            <a:ext cx="2423206" cy="1668966"/>
          </a:xfrm>
          <a:prstGeom prst="down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2936"/>
            <a:ext cx="2520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33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списков детей;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заявлений на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смену МДОО;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 количестве зачисленных детей и количестве вакантных мест;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к заседанию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комиссии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837397"/>
            <a:ext cx="30149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получение распоряжений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списков детей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пошаговое выполнение действий по информированию и зачислению в системе АИС «Образование»;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информирование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места в МДОО в соответствии со сроками;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зачисление детей.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996952"/>
            <a:ext cx="26945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отслеживание (получение) информации о направлении в МДОО через ЕПГУ или в управлении образования;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принятие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предоставленное место;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предоставление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зачисления ребенка в МДОО;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об образовании.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651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923392" cy="15841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08.04.2014 № 293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приёма на обучение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84249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 образовательную организацию осуществляется по личному заявлению родителя (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законного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представителя) ребенка при предъявлении оригинала документа, удостоверяющего личность родителя (законного представителя),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Прием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детей, впервые поступающих в образовательную организацию, осуществляется на основании медицинского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заключения.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Родители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(законные представители) детей,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предъявляют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оригинал свидетельства о рождении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пребывания.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440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16632"/>
            <a:ext cx="7563352" cy="18219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Плата, взимаемая с родителей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представителей) за присмотр и уход за детьми, осваивающими образовательные программы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35292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1F0DA3"/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основании Распоряжения Департамента образования Администрации города Екатеринбурга плата, взимаемая с родителей (законных представителей) за присмотр и уход за детьми, осваивающими образовательные программы дошкольного образования в муниципальных образовательных организациях муниципального образования «город Екатеринбург», на 2020 год установлена: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группе раннего возраста (от 2 до 3 лет) в течение 10,5 часов – 2600,0 руб. в месяц за одного ребенка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группе раннего возраста (от 2 до 3 лет) в течение 4-х часов – 800,0 руб. в месяц за одного ребенка;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группах полного дня пребывания (в течение 10,5 часов) – 3070,0 руб. в месяц за одного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146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7"/>
            <a:ext cx="8928992" cy="8338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ОРМЫ ДОШКОЛЬНОГО ОБРАЗОВАНИЯ В МДОО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4429" y="2390419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90266" y="1814157"/>
            <a:ext cx="479425" cy="5207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203848" y="1901469"/>
            <a:ext cx="43204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ПОЛНОГО ДНЯ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45829" y="18570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45829" y="26952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76017" y="4065232"/>
            <a:ext cx="4799012" cy="1587"/>
          </a:xfrm>
          <a:prstGeom prst="lin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0266" y="3490557"/>
            <a:ext cx="479425" cy="5207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44742" y="353341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4429" y="5765444"/>
            <a:ext cx="4800600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0266" y="5189182"/>
            <a:ext cx="479425" cy="5207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44742" y="523204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203848" y="3356993"/>
            <a:ext cx="453650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КРАТКОВРЕМЕННОГО ПРЕБЫВАНИЯ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275857" y="5295544"/>
            <a:ext cx="33894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ВАРИАТИВНЫЕ ФОРМЫ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d51dbc90a3f8217e2711ee16dbfc146b089d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1109</Words>
  <Application>Microsoft Office PowerPoint</Application>
  <PresentationFormat>Экран (4:3)</PresentationFormat>
  <Paragraphs>229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ЕДИНЫЙ  «ДЕНЬ ОТКРЫТЫХ ДВЕРЕЙ» комплектование  дошкольных образовательных организаций города Екатеринбурга  на 2020/2021 учебный год</vt:lpstr>
      <vt:lpstr>   НОРМАТИВНО-ПРАВОВЫЕ ДОКУМЕНТЫ РЕГЛАМЕНТИРУЮЩИЕ ОРГАНИЗАЦИЮ  УЧЕТА И ЗАЧИСЛЕНИЕ ДЕТЕЙ В МУНИЦИПАЛЬНЫЕ  ДОШКОЛЬНЫЕ ОБРАЗОВАТЕЛЬНЫЕ ОРГАНИЗАЦИИ   </vt:lpstr>
      <vt:lpstr>НОРМАТИВНО-ПРАВОВЫЕ ДОКУМЕНТЫ МУНИЦИПАЛЬНОГО УРОВНЯ РЕГЛАМЕНТИРУЮЩИЕ ОРГАНИЗАЦИЮ  УЧЕТА И ЗАЧИСЛЕНИЕ ДЕТЕЙ В МУНИЦИПАЛЬНЫЕ  ДОШКОЛЬНЫЕ ОБРАЗОВАТЕЛЬНЫЕ ОРГАНИЗАЦИИ</vt:lpstr>
      <vt:lpstr>Слайд 4</vt:lpstr>
      <vt:lpstr>   ПЕРИОДЫ КОМПЛЕКТОВАНИЯ  МУНИЦИПАЛЬНЫХ ДОШКОЛЬНЫХ ОБРАЗОВАТЕЛЬНЫХ ОРГАНИЗАЦИЙ :   </vt:lpstr>
      <vt:lpstr>Слайд 6</vt:lpstr>
      <vt:lpstr>Слайд 7</vt:lpstr>
      <vt:lpstr>Слайд 8</vt:lpstr>
      <vt:lpstr>ФОРМЫ ДОШКОЛЬНОГО ОБРАЗОВАНИЯ В МДОО</vt:lpstr>
      <vt:lpstr>Слайд 10</vt:lpstr>
      <vt:lpstr>Слайд 11</vt:lpstr>
      <vt:lpstr>КОМПЛЕКТОВАНИЕ  в 2020-2021 учебном году в МАДОУ ЦРР – детский сад № 556</vt:lpstr>
      <vt:lpstr>В содержании  Образовательной  программы Центра развития ребенка - детского сада № 556 учитывается комплексная  образовательная программа дошкольного образования «Детство»</vt:lpstr>
      <vt:lpstr>СОЗДАНИЕ  РППС В  СООТВЕТСТВИИ  С  ФГОС  ДО</vt:lpstr>
      <vt:lpstr>Портрет выпускника МАДОУ ЦРР – детского сада № 556 «Тропинки детства»</vt:lpstr>
      <vt:lpstr>МАДОУ ЦРР – детский сад № 556 «Тропинки детства»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синие волнистые фигуры</dc:title>
  <dc:creator>obstinate</dc:creator>
  <dc:description>Шаблон презентации с сайта https://presentation-creation.ru/</dc:description>
  <cp:lastModifiedBy>Татьяна</cp:lastModifiedBy>
  <cp:revision>785</cp:revision>
  <dcterms:created xsi:type="dcterms:W3CDTF">2018-02-25T09:09:03Z</dcterms:created>
  <dcterms:modified xsi:type="dcterms:W3CDTF">2020-04-10T08:41:24Z</dcterms:modified>
</cp:coreProperties>
</file>